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5" r:id="rId1"/>
  </p:sldMasterIdLst>
  <p:notesMasterIdLst>
    <p:notesMasterId r:id="rId33"/>
  </p:notesMasterIdLst>
  <p:handoutMasterIdLst>
    <p:handoutMasterId r:id="rId34"/>
  </p:handoutMasterIdLst>
  <p:sldIdLst>
    <p:sldId id="346" r:id="rId2"/>
    <p:sldId id="348" r:id="rId3"/>
    <p:sldId id="505" r:id="rId4"/>
    <p:sldId id="288" r:id="rId5"/>
    <p:sldId id="335" r:id="rId6"/>
    <p:sldId id="379" r:id="rId7"/>
    <p:sldId id="387" r:id="rId8"/>
    <p:sldId id="386" r:id="rId9"/>
    <p:sldId id="389" r:id="rId10"/>
    <p:sldId id="491" r:id="rId11"/>
    <p:sldId id="425" r:id="rId12"/>
    <p:sldId id="393" r:id="rId13"/>
    <p:sldId id="392" r:id="rId14"/>
    <p:sldId id="441" r:id="rId15"/>
    <p:sldId id="390" r:id="rId16"/>
    <p:sldId id="388" r:id="rId17"/>
    <p:sldId id="394" r:id="rId18"/>
    <p:sldId id="426" r:id="rId19"/>
    <p:sldId id="391" r:id="rId20"/>
    <p:sldId id="355" r:id="rId21"/>
    <p:sldId id="364" r:id="rId22"/>
    <p:sldId id="427" r:id="rId23"/>
    <p:sldId id="382" r:id="rId24"/>
    <p:sldId id="365" r:id="rId25"/>
    <p:sldId id="411" r:id="rId26"/>
    <p:sldId id="445" r:id="rId27"/>
    <p:sldId id="358" r:id="rId28"/>
    <p:sldId id="497" r:id="rId29"/>
    <p:sldId id="501" r:id="rId30"/>
    <p:sldId id="451" r:id="rId31"/>
    <p:sldId id="499" r:id="rId32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2" autoAdjust="0"/>
    <p:restoredTop sz="89572" autoAdjust="0"/>
  </p:normalViewPr>
  <p:slideViewPr>
    <p:cSldViewPr>
      <p:cViewPr varScale="1">
        <p:scale>
          <a:sx n="61" d="100"/>
          <a:sy n="61" d="100"/>
        </p:scale>
        <p:origin x="1620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5CAD26-E2BD-47F1-A44C-C78F95B0F2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21A92-5242-4B8C-AAAC-029A68D411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26E9A7-A834-4433-BFA8-6821D49058CC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E3A77-C71D-45E9-A691-B3F4782CC3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9BBE5-BB48-460C-92F1-0FCBEC7350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6E388B-F451-47F0-94B3-3FE9C2D8B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25588E-DF1F-4714-A6A7-D841579B30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0D212-C88A-4A01-9F74-66FCDE3FE9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5BBC88-DAC5-49E0-9C0C-EBB98E68016C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B68D36-996D-4A78-9C4F-AD649B0AA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FEB566-6085-4189-85B7-62D3384FC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16" tIns="45707" rIns="91416" bIns="4570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2ED86-2EF1-497B-A845-1245191BE0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8EEC3-EECF-4A01-BFE5-037CA38A2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125613-D1DA-4709-BFD8-ADEBFECA1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-operative_Commonwealth_Federation#cite_note-Manifesto-3" TargetMode="External"/><Relationship Id="rId3" Type="http://schemas.openxmlformats.org/officeDocument/2006/relationships/hyperlink" Target="http://en.wikipedia.org/wiki/Nationalisation" TargetMode="External"/><Relationship Id="rId7" Type="http://schemas.openxmlformats.org/officeDocument/2006/relationships/hyperlink" Target="http://en.wikipedia.org/wiki/Workers_compensatio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nemployment_insurance" TargetMode="External"/><Relationship Id="rId5" Type="http://schemas.openxmlformats.org/officeDocument/2006/relationships/hyperlink" Target="http://en.wikipedia.org/wiki/Universal_health_care" TargetMode="External"/><Relationship Id="rId4" Type="http://schemas.openxmlformats.org/officeDocument/2006/relationships/hyperlink" Target="http://en.wikipedia.org/wiki/Pension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-operative_Commonwealth_Federation#cite_note-Manifesto-3" TargetMode="External"/><Relationship Id="rId3" Type="http://schemas.openxmlformats.org/officeDocument/2006/relationships/hyperlink" Target="http://en.wikipedia.org/wiki/Nationalisation" TargetMode="External"/><Relationship Id="rId7" Type="http://schemas.openxmlformats.org/officeDocument/2006/relationships/hyperlink" Target="http://en.wikipedia.org/wiki/Workers_compensatio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nemployment_insurance" TargetMode="External"/><Relationship Id="rId5" Type="http://schemas.openxmlformats.org/officeDocument/2006/relationships/hyperlink" Target="http://en.wikipedia.org/wiki/Universal_health_care" TargetMode="External"/><Relationship Id="rId4" Type="http://schemas.openxmlformats.org/officeDocument/2006/relationships/hyperlink" Target="http://en.wikipedia.org/wiki/Pensio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19C24425-A1AD-4620-A3AF-B8069C4AC7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653FEC9A-490A-4595-A147-DB2BF11B39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manifesto outlined a number of goals, including: </a:t>
            </a:r>
            <a:r>
              <a:rPr lang="en-US" altLang="en-US">
                <a:hlinkClick r:id="rId3" tooltip="Nationalisation"/>
              </a:rPr>
              <a:t>Public ownership</a:t>
            </a:r>
            <a:r>
              <a:rPr lang="en-US" altLang="en-US"/>
              <a:t> of key industries; Universal </a:t>
            </a:r>
            <a:r>
              <a:rPr lang="en-US" altLang="en-US">
                <a:hlinkClick r:id="rId4" tooltip="Pension"/>
              </a:rPr>
              <a:t>pensions</a:t>
            </a:r>
            <a:r>
              <a:rPr lang="en-US" altLang="en-US"/>
              <a:t>; </a:t>
            </a:r>
            <a:r>
              <a:rPr lang="en-US" altLang="en-US">
                <a:hlinkClick r:id="rId5"/>
              </a:rPr>
              <a:t>Universal health care</a:t>
            </a:r>
            <a:r>
              <a:rPr lang="en-US" altLang="en-US"/>
              <a:t>; Children's allowances; </a:t>
            </a:r>
            <a:r>
              <a:rPr lang="en-US" altLang="en-US">
                <a:hlinkClick r:id="rId6" tooltip="Unemployment insurance"/>
              </a:rPr>
              <a:t>Unemployment insurance</a:t>
            </a:r>
            <a:r>
              <a:rPr lang="en-US" altLang="en-US"/>
              <a:t>; </a:t>
            </a:r>
            <a:r>
              <a:rPr lang="en-US" altLang="en-US">
                <a:hlinkClick r:id="rId7" tooltip="Workers compensation"/>
              </a:rPr>
              <a:t>Workers compensation</a:t>
            </a:r>
            <a:r>
              <a:rPr lang="en-US" altLang="en-US"/>
              <a:t>.</a:t>
            </a:r>
            <a:r>
              <a:rPr lang="en-US" altLang="en-US" baseline="30000">
                <a:hlinkClick r:id="rId8"/>
              </a:rPr>
              <a:t>[4]</a:t>
            </a:r>
            <a:endParaRPr lang="en-CA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35A3A517-70A9-4C1F-9321-99BAABFD2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FA0E24-91A3-49B0-83AE-433E0F5F96C1}" type="slidenum">
              <a:rPr lang="en-US" altLang="en-US" sz="1100" smtClean="0"/>
              <a:pPr>
                <a:spcBef>
                  <a:spcPct val="0"/>
                </a:spcBef>
              </a:pPr>
              <a:t>24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1E05D081-4433-4529-9CAC-8120A9C23F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53B708BA-6D0F-4DFC-BEE1-5F4515FC3E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manifesto outlined a number of goals, including: </a:t>
            </a:r>
            <a:r>
              <a:rPr lang="en-US" altLang="en-US">
                <a:hlinkClick r:id="rId3" tooltip="Nationalisation"/>
              </a:rPr>
              <a:t>Public ownership</a:t>
            </a:r>
            <a:r>
              <a:rPr lang="en-US" altLang="en-US"/>
              <a:t> of key industries; Universal </a:t>
            </a:r>
            <a:r>
              <a:rPr lang="en-US" altLang="en-US">
                <a:hlinkClick r:id="rId4" tooltip="Pension"/>
              </a:rPr>
              <a:t>pensions</a:t>
            </a:r>
            <a:r>
              <a:rPr lang="en-US" altLang="en-US"/>
              <a:t>; </a:t>
            </a:r>
            <a:r>
              <a:rPr lang="en-US" altLang="en-US">
                <a:hlinkClick r:id="rId5"/>
              </a:rPr>
              <a:t>Universal health care</a:t>
            </a:r>
            <a:r>
              <a:rPr lang="en-US" altLang="en-US"/>
              <a:t>; Children's allowances; </a:t>
            </a:r>
            <a:r>
              <a:rPr lang="en-US" altLang="en-US">
                <a:hlinkClick r:id="rId6" tooltip="Unemployment insurance"/>
              </a:rPr>
              <a:t>Unemployment insurance</a:t>
            </a:r>
            <a:r>
              <a:rPr lang="en-US" altLang="en-US"/>
              <a:t>; </a:t>
            </a:r>
            <a:r>
              <a:rPr lang="en-US" altLang="en-US">
                <a:hlinkClick r:id="rId7" tooltip="Workers compensation"/>
              </a:rPr>
              <a:t>Workers compensation</a:t>
            </a:r>
            <a:r>
              <a:rPr lang="en-US" altLang="en-US"/>
              <a:t>.</a:t>
            </a:r>
            <a:r>
              <a:rPr lang="en-US" altLang="en-US" baseline="30000">
                <a:hlinkClick r:id="rId8"/>
              </a:rPr>
              <a:t>[4]</a:t>
            </a:r>
            <a:endParaRPr lang="en-CA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C0DF980D-09E1-4DA3-AE93-6FAC04FA6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13BEE-2FFD-431B-83B8-FBD9743B4E37}" type="slidenum">
              <a:rPr lang="en-US" altLang="en-US" sz="1100" smtClean="0"/>
              <a:pPr>
                <a:spcBef>
                  <a:spcPct val="0"/>
                </a:spcBef>
              </a:pPr>
              <a:t>25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DB06CB4D-1E2C-4E68-AED6-6DBDDE950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BCC8B1C9-33C5-4F61-B8C0-6CE3B7774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Group of peoplePromiseThe middle class </a:t>
            </a:r>
            <a:r>
              <a:rPr lang="en-US" altLang="en-US" i="1"/>
              <a:t>(Mittesland)</a:t>
            </a:r>
            <a:r>
              <a:rPr lang="en-US" altLang="en-US"/>
              <a:t>Protection from Communism, and restoration of law and order.</a:t>
            </a:r>
          </a:p>
          <a:p>
            <a:r>
              <a:rPr lang="en-US" altLang="en-US"/>
              <a:t>The upper classReprisal for the Treaty of Versailles, and the creation of a strong government.</a:t>
            </a:r>
          </a:p>
          <a:p>
            <a:r>
              <a:rPr lang="en-US" altLang="en-US"/>
              <a:t>Large industrialistsSuspension of trade unions.</a:t>
            </a:r>
          </a:p>
          <a:p>
            <a:r>
              <a:rPr lang="en-US" altLang="en-US"/>
              <a:t>The working class Jobs and the protection of workers.</a:t>
            </a:r>
          </a:p>
          <a:p>
            <a:r>
              <a:rPr lang="en-US" altLang="en-US"/>
              <a:t>Ordinary people from the countryside</a:t>
            </a:r>
          </a:p>
          <a:p>
            <a:r>
              <a:rPr lang="en-US" altLang="en-US"/>
              <a:t>An increase in the price of agricultural products.WomenEmphasis on the family and morals.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C0DC6ED0-E971-44D1-854D-22AA5E7A4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4D67F-5B99-49E9-A814-E433803A855B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7AE53E-BA22-42AA-AEBF-0969A4DA7D90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C3F32-11AF-41A6-9C9F-EDBFD2FB1C20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70D2C-143F-4022-9A54-2F4F5FB8E4D7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CBA12-D683-4E32-AAC0-CBAA95370482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C2FB82-52F5-4E83-9FD6-CB9B15555B15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11" name="Rounded Rectangle 25">
            <a:extLst>
              <a:ext uri="{FF2B5EF4-FFF2-40B4-BE49-F238E27FC236}">
                <a16:creationId xmlns:a16="http://schemas.microsoft.com/office/drawing/2014/main" id="{AE09B246-3432-414B-B1F5-C40A09629767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12" name="Rounded Rectangle 26">
            <a:extLst>
              <a:ext uri="{FF2B5EF4-FFF2-40B4-BE49-F238E27FC236}">
                <a16:creationId xmlns:a16="http://schemas.microsoft.com/office/drawing/2014/main" id="{C847DA0F-7655-4510-A8DA-5BB30D91C36D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CDE28C-F8FA-48BE-BCE2-CBA1F0F99BD0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9FB59-D23E-4713-9578-7DBBEDB22237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40E832-3011-4FA5-87C5-D9BAEAC38A46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CD7F8-9B32-487F-B98A-55B3F78CC41A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>
            <a:extLst>
              <a:ext uri="{FF2B5EF4-FFF2-40B4-BE49-F238E27FC236}">
                <a16:creationId xmlns:a16="http://schemas.microsoft.com/office/drawing/2014/main" id="{E6A730C6-00E7-4520-8F8F-4110573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60CD-FA80-4798-979D-AF023EDFB063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D18D1080-E1D3-4A20-B8DC-72732673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B16B0EB2-69D8-4B65-9FD5-19D8BAF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332D30-3C7D-4B24-9B9C-23DCD9ECD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DB1C298-EE2B-4188-92BC-F64016C2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F2308-2CC1-4F08-ACBA-3C3D934E78B4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8D860E1-FE69-4C6D-89E2-08780162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37FAAF9-861C-44B0-89F1-1D6227C0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6077-1BEA-4728-9A7F-73B1A8111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7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0AF6014-7C6D-4F6E-B83F-6CDC91A6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C5E3-AD49-4483-A9BA-693D078DC97C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0EEA364-4AA1-4572-95A0-6BFA0838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381A486-5BB5-465D-8787-7F5B16B2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840F-4ABC-4188-A331-B1FC551DC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59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1C733F1F-D9F4-4AF0-8A36-FFB72B7FC3D7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5FCD522C-2FB2-4F5B-942C-B0DAE2B94237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1"/>
            <a:ext cx="7858180" cy="1000132"/>
          </a:xfrm>
        </p:spPr>
        <p:txBody>
          <a:bodyPr tIns="0" bIns="0" anchor="t"/>
          <a:lstStyle>
            <a:lvl1pPr algn="l">
              <a:buNone/>
              <a:defRPr lang="en-US" sz="4200" b="1" kern="1200" cap="none" baseline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6629400" cy="638060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rgbClr val="FFC000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0034" y="2214554"/>
            <a:ext cx="8110542" cy="3857652"/>
          </a:xfrm>
        </p:spPr>
        <p:txBody>
          <a:bodyPr/>
          <a:lstStyle>
            <a:lvl2pPr>
              <a:defRPr>
                <a:solidFill>
                  <a:srgbClr val="92D05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3AD3E6-CDAE-4A99-BD38-C8ECE69E5B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86DA9C"/>
                </a:solidFill>
              </a:defRPr>
            </a:lvl1pPr>
          </a:lstStyle>
          <a:p>
            <a:pPr>
              <a:defRPr/>
            </a:pPr>
            <a:fld id="{CC3D3ADA-CF21-4E3D-A409-197238081C37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936B03-7B50-4811-8B5F-0EE3D7DDF4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6421438"/>
            <a:ext cx="3876675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223B7F-FDE6-4F06-95F1-E0CB7A6CF2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6DA9C"/>
                </a:solidFill>
              </a:defRPr>
            </a:lvl1pPr>
          </a:lstStyle>
          <a:p>
            <a:pPr>
              <a:defRPr/>
            </a:pPr>
            <a:fld id="{A8661A6B-DA3D-4228-A89C-5745713B0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717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>
                <a:solidFill>
                  <a:srgbClr val="92D05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>
                <a:solidFill>
                  <a:srgbClr val="92D05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0034" y="214291"/>
            <a:ext cx="7858180" cy="1000132"/>
          </a:xfrm>
        </p:spPr>
        <p:txBody>
          <a:bodyPr tIns="0" bIns="0" anchor="t"/>
          <a:lstStyle>
            <a:lvl1pPr algn="l">
              <a:buNone/>
              <a:defRPr lang="en-US" sz="4200" b="1" kern="1200" cap="none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0FD58-470F-47FD-A522-5B1DD765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DA9C"/>
                </a:solidFill>
              </a:defRPr>
            </a:lvl1pPr>
          </a:lstStyle>
          <a:p>
            <a:pPr>
              <a:defRPr/>
            </a:pPr>
            <a:fld id="{C765A7E2-26B6-47E6-B3FB-3B8376A7FC0C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EDD48-AFC7-46AA-AA22-8C8A662C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3876675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E22B3-6326-4206-9A14-E6ED7CD7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DA9C"/>
                </a:solidFill>
              </a:defRPr>
            </a:lvl1pPr>
          </a:lstStyle>
          <a:p>
            <a:pPr>
              <a:defRPr/>
            </a:pPr>
            <a:fld id="{54FA2F9F-B976-4706-9990-8AA2D303F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94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FF21D38-D1A0-44F2-8573-C35C137C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2E87-B7B0-47E7-9044-331D1C695E93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7F8E852-BEA0-4949-95B1-2B7F64F6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D438E93-DAFF-48C2-B813-4494FBA9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61F7-6126-4A2C-B0FE-711161A57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77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913092B-C533-4973-B933-E54FFBA1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82A1-0BBC-4096-AC11-B27C0D2E1DA3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FBC8FBF-3FBC-4AB8-AFB6-F0D30C91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1404C4F-E264-4F64-9BF5-0B162430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3D31-B832-4925-A239-CD3FC9BEA3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95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F642E80-6C2B-4585-B71C-07F6AA49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D5BC-56F5-4B4F-85CB-8DC3B1167582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47C313D-0D2E-432D-BDDC-479DBB4B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4929F22-4DC4-4B15-8946-CBC4CDC5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BC4C-0726-4466-92DF-871FBD6A7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6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id="{8E651EDA-B7AB-448A-A730-3D2B9BE0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1549-BF49-4780-A6EA-552E9A8CBD53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56FC3C80-B306-483B-A4B1-02BD1B7BE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D0E3-B720-4556-8952-51194A6F3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E3BF0A2E-F47B-4F03-8CC0-2B6CD2913E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</p:spTree>
    <p:extLst>
      <p:ext uri="{BB962C8B-B14F-4D97-AF65-F5344CB8AC3E}">
        <p14:creationId xmlns:p14="http://schemas.microsoft.com/office/powerpoint/2010/main" val="24173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D7342-2858-4915-ABCF-3895CF8C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4C0BB-3AFC-4017-8F4F-2213C6DEC483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D9E42-64D1-4D35-8BE0-527A1BE8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8ECC0-C54F-4CB7-8D7C-30D12C2E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B232-2222-4ED6-A480-9A0AFD065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7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1312A3CB-4D3B-4181-AE47-6B365C6B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689B-9226-40A4-BD3F-9BFC00A17DA2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D2EBC-36D6-4C86-9456-53EF6241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4DE28080-A37D-4CAE-8B9D-4CF9E3EA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F66E-AD05-4CF8-AD27-FFCFFA67D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4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2AC0264-31BF-42B6-955E-985CFF5E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7C9C-8CF9-4452-9DAC-E006856D171F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5602DF-7A8C-4C4B-8A6A-3783D100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3EA8783-E8B2-47C1-9201-892879C3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8B26-079A-4BB5-B7EF-071AB5391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2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F921085-D415-434B-9362-552E179F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6ACA-F33F-4433-9674-2AE46A6E1E21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58D0B5A-A550-49CB-9C6E-6AFC6FBD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48A64C0-AFE5-4C85-869D-AA79C24D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5DC2-67A6-4D65-BD2A-D978A1EEA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9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8DD63F2-932D-48C6-A22C-1D976A356D73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8861BE-A147-4A33-A13B-830D03F2765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CE360C-66F5-468B-A037-931A2FDC40E1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CD9B4F-4261-4049-9FAC-F01530D3F2BF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2ED5AD-40B4-4D2B-9C05-17C294D2EA3A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F88E06B9-E33F-4F21-A64C-5F91EAEF1C0D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46D34BF5-F513-4547-AD0D-7EDC4BD003E6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4EBF7F-D367-48B5-8B7E-0406EFA95DD0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5FC56F-5587-4C72-9F20-B4CA1425074B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169391-57A5-4C73-A43C-129CD245E144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21352A-5B2F-4E44-827C-F6A1653C0662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478AD1-81BB-41F6-A324-7A649CB280F9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21FB5B-87DE-45CE-87C5-01CA3A8409D0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C37A5CAD-05A7-4A8E-B1E6-DE72254915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DE6E1BF5-2D3C-495D-B76A-7BAFFD65C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D85D607-B745-438B-BCE1-A82B34302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27333E1-A12F-444F-916A-1BD5A69D1322}" type="datetime1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BDB7E-562A-4283-A077-FD8D38D24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La vie dans l'entre-deux-guerre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5A8EE21-236F-4710-AA4F-2945EC2A3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288EAC-83A5-47B4-98AA-03E4B5538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6" r:id="rId1"/>
    <p:sldLayoutId id="2147488168" r:id="rId2"/>
    <p:sldLayoutId id="2147488169" r:id="rId3"/>
    <p:sldLayoutId id="2147488170" r:id="rId4"/>
    <p:sldLayoutId id="2147488177" r:id="rId5"/>
    <p:sldLayoutId id="2147488178" r:id="rId6"/>
    <p:sldLayoutId id="2147488171" r:id="rId7"/>
    <p:sldLayoutId id="2147488172" r:id="rId8"/>
    <p:sldLayoutId id="2147488173" r:id="rId9"/>
    <p:sldLayoutId id="2147488174" r:id="rId10"/>
    <p:sldLayoutId id="2147488175" r:id="rId11"/>
    <p:sldLayoutId id="2147488179" r:id="rId12"/>
    <p:sldLayoutId id="2147488180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>
            <a:extLst>
              <a:ext uri="{FF2B5EF4-FFF2-40B4-BE49-F238E27FC236}">
                <a16:creationId xmlns:a16="http://schemas.microsoft.com/office/drawing/2014/main" id="{A45993E8-6E16-4E4D-B1FF-20FCECCC2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625" y="841375"/>
            <a:ext cx="5405438" cy="5516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u="sng" dirty="0" err="1"/>
              <a:t>Une</a:t>
            </a:r>
            <a:r>
              <a:rPr lang="en-US" altLang="en-US" sz="2400" b="1" u="sng" dirty="0"/>
              <a:t> plus </a:t>
            </a:r>
            <a:r>
              <a:rPr lang="en-US" altLang="en-US" sz="2400" b="1" u="sng" dirty="0" err="1"/>
              <a:t>grande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mobilit</a:t>
            </a:r>
            <a:r>
              <a:rPr lang="fr-CA" altLang="en-US" sz="2400" b="1" u="sng" dirty="0"/>
              <a:t>é</a:t>
            </a:r>
            <a:r>
              <a:rPr lang="en-US" altLang="en-US" sz="2400" b="1" u="sng" dirty="0"/>
              <a:t>:</a:t>
            </a:r>
          </a:p>
          <a:p>
            <a:pPr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en-US" altLang="en-US" sz="2800" dirty="0"/>
              <a:t>Henry Ford a </a:t>
            </a:r>
            <a:r>
              <a:rPr lang="en-US" altLang="en-US" sz="2800" dirty="0" err="1"/>
              <a:t>pu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produire</a:t>
            </a:r>
            <a:r>
              <a:rPr lang="en-US" altLang="en-US" sz="2800" dirty="0"/>
              <a:t> des automobiles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grande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quantité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en-US" altLang="en-US" sz="2800" dirty="0"/>
              <a:t>La fin des </a:t>
            </a:r>
            <a:r>
              <a:rPr lang="en-US" altLang="en-US" sz="2800" dirty="0" err="1"/>
              <a:t>années</a:t>
            </a:r>
            <a:r>
              <a:rPr lang="en-US" altLang="en-US" sz="2800" dirty="0"/>
              <a:t> 1920, 50% des ménages </a:t>
            </a:r>
            <a:r>
              <a:rPr lang="en-US" altLang="en-US" sz="2800" dirty="0" err="1"/>
              <a:t>canadiens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avait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une</a:t>
            </a:r>
            <a:r>
              <a:rPr lang="en-US" altLang="en-US" sz="2800" dirty="0"/>
              <a:t> automobile</a:t>
            </a:r>
          </a:p>
          <a:p>
            <a:pPr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en-US" altLang="en-US" sz="2800" dirty="0"/>
              <a:t>Les </a:t>
            </a:r>
            <a:r>
              <a:rPr lang="en-US" altLang="en-US" sz="2800" dirty="0" err="1"/>
              <a:t>avions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permis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rendre</a:t>
            </a:r>
            <a:r>
              <a:rPr lang="en-US" altLang="en-US" sz="2800" dirty="0"/>
              <a:t> plus </a:t>
            </a:r>
            <a:r>
              <a:rPr lang="en-US" altLang="en-US" sz="2800" dirty="0" err="1"/>
              <a:t>accessibles</a:t>
            </a:r>
            <a:r>
              <a:rPr lang="en-US" altLang="en-US" sz="2800" dirty="0"/>
              <a:t> les </a:t>
            </a:r>
            <a:r>
              <a:rPr lang="en-US" altLang="en-US" sz="2800" dirty="0" err="1"/>
              <a:t>régions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canadiennes</a:t>
            </a:r>
            <a:r>
              <a:rPr lang="en-US" altLang="en-US" sz="2800" dirty="0"/>
              <a:t> les plus </a:t>
            </a:r>
            <a:r>
              <a:rPr lang="en-US" altLang="en-US" sz="2800" dirty="0" err="1"/>
              <a:t>éloignées</a:t>
            </a:r>
            <a:r>
              <a:rPr lang="en-US" altLang="en-US" sz="2800" dirty="0"/>
              <a:t>.</a:t>
            </a:r>
          </a:p>
          <a:p>
            <a:pPr marL="109537" indent="0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endParaRPr lang="en-US" altLang="en-US" sz="2800" dirty="0"/>
          </a:p>
          <a:p>
            <a:pPr marL="109537" indent="0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r>
              <a:rPr lang="en-US" altLang="en-US" sz="2800" dirty="0"/>
              <a:t>Vid</a:t>
            </a:r>
            <a:r>
              <a:rPr lang="fr-CA" altLang="en-US" sz="2800" dirty="0" err="1"/>
              <a:t>éo</a:t>
            </a:r>
            <a:r>
              <a:rPr lang="fr-CA" altLang="en-US" sz="2800" dirty="0"/>
              <a:t> – Story of Us</a:t>
            </a:r>
          </a:p>
          <a:p>
            <a:pPr marL="109537" indent="0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800" dirty="0">
                <a:solidFill>
                  <a:srgbClr val="FF0000"/>
                </a:solidFill>
              </a:rPr>
              <a:t>Comment la vie des personnes a-t-elle change</a:t>
            </a:r>
            <a:r>
              <a:rPr lang="en-US" altLang="en-US" sz="2800" dirty="0">
                <a:solidFill>
                  <a:srgbClr val="FF0000"/>
                </a:solidFill>
              </a:rPr>
              <a:t>??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5C4400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8" name="Picture 5" descr="T628354A">
            <a:extLst>
              <a:ext uri="{FF2B5EF4-FFF2-40B4-BE49-F238E27FC236}">
                <a16:creationId xmlns:a16="http://schemas.microsoft.com/office/drawing/2014/main" id="{7CA8D8D8-B328-4E99-881C-A4642FF9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38239"/>
            <a:ext cx="30480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9" descr="t26coup">
            <a:extLst>
              <a:ext uri="{FF2B5EF4-FFF2-40B4-BE49-F238E27FC236}">
                <a16:creationId xmlns:a16="http://schemas.microsoft.com/office/drawing/2014/main" id="{3D328228-C351-4DCC-83B7-4879A329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7" y="2809952"/>
            <a:ext cx="2895600" cy="2160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7" descr="&quot;Banff&quot; Giclee Print">
            <a:extLst>
              <a:ext uri="{FF2B5EF4-FFF2-40B4-BE49-F238E27FC236}">
                <a16:creationId xmlns:a16="http://schemas.microsoft.com/office/drawing/2014/main" id="{DA6E1BF5-F338-4AD7-AD6E-EE111B6C0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614" t="5713" r="8644" b="5713"/>
          <a:stretch>
            <a:fillRect/>
          </a:stretch>
        </p:blipFill>
        <p:spPr bwMode="auto">
          <a:xfrm>
            <a:off x="7200904" y="4581128"/>
            <a:ext cx="13525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extLst>
              <a:ext uri="{FF2B5EF4-FFF2-40B4-BE49-F238E27FC236}">
                <a16:creationId xmlns:a16="http://schemas.microsoft.com/office/drawing/2014/main" id="{F0A95EE1-CA5F-460C-9DF9-4B26FAED1678}"/>
              </a:ext>
            </a:extLst>
          </p:cNvPr>
          <p:cNvSpPr/>
          <p:nvPr/>
        </p:nvSpPr>
        <p:spPr>
          <a:xfrm>
            <a:off x="1692275" y="1628775"/>
            <a:ext cx="5832475" cy="1800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La prospérité</a:t>
            </a: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C836496-B5F4-49B5-B907-ACF296ABCA83}"/>
              </a:ext>
            </a:extLst>
          </p:cNvPr>
          <p:cNvSpPr/>
          <p:nvPr/>
        </p:nvSpPr>
        <p:spPr>
          <a:xfrm rot="5400000">
            <a:off x="5599112" y="3697288"/>
            <a:ext cx="4240213" cy="139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La récession</a:t>
            </a:r>
            <a:endParaRPr lang="en-US" dirty="0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A2D3D337-688B-4DFC-9A1F-3F1A5A4FA525}"/>
              </a:ext>
            </a:extLst>
          </p:cNvPr>
          <p:cNvSpPr/>
          <p:nvPr/>
        </p:nvSpPr>
        <p:spPr>
          <a:xfrm rot="5400000">
            <a:off x="-826293" y="3725069"/>
            <a:ext cx="3956050" cy="108108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</a:rPr>
              <a:t>La reprise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73E54857-852D-4F52-B267-5F27BA8A8704}"/>
              </a:ext>
            </a:extLst>
          </p:cNvPr>
          <p:cNvSpPr/>
          <p:nvPr/>
        </p:nvSpPr>
        <p:spPr>
          <a:xfrm>
            <a:off x="1692275" y="5445125"/>
            <a:ext cx="5327650" cy="1296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La dépression</a:t>
            </a:r>
            <a:endParaRPr lang="en-US" dirty="0"/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845EFCF6-A9EE-434B-B825-510A48E7BAB9}"/>
              </a:ext>
            </a:extLst>
          </p:cNvPr>
          <p:cNvCxnSpPr/>
          <p:nvPr/>
        </p:nvCxnSpPr>
        <p:spPr>
          <a:xfrm rot="10800000">
            <a:off x="1547813" y="4221163"/>
            <a:ext cx="576103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TextBox 1">
            <a:extLst>
              <a:ext uri="{FF2B5EF4-FFF2-40B4-BE49-F238E27FC236}">
                <a16:creationId xmlns:a16="http://schemas.microsoft.com/office/drawing/2014/main" id="{4A5D3848-6A78-443B-B5AB-2F10E8820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750888"/>
            <a:ext cx="262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Le cycle </a:t>
            </a:r>
            <a:r>
              <a:rPr lang="fr-CA" altLang="en-US"/>
              <a:t>économique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e.maxicours.com/img/2/1/3/0/213078.gif">
            <a:extLst>
              <a:ext uri="{FF2B5EF4-FFF2-40B4-BE49-F238E27FC236}">
                <a16:creationId xmlns:a16="http://schemas.microsoft.com/office/drawing/2014/main" id="{4304B87D-9321-47DB-BCA0-CA0B0C80A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341438"/>
            <a:ext cx="8610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4">
            <a:extLst>
              <a:ext uri="{FF2B5EF4-FFF2-40B4-BE49-F238E27FC236}">
                <a16:creationId xmlns:a16="http://schemas.microsoft.com/office/drawing/2014/main" id="{A9352EF3-9C0D-4D2F-BF26-66FCFE22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732463"/>
            <a:ext cx="885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en-US"/>
              <a:t>           Reprise      Prospérité                       Récession              Reprise ou dépression</a:t>
            </a:r>
            <a:endParaRPr lang="en-US" altLang="en-US"/>
          </a:p>
        </p:txBody>
      </p:sp>
      <p:sp>
        <p:nvSpPr>
          <p:cNvPr id="64516" name="Footer Placeholder 1">
            <a:extLst>
              <a:ext uri="{FF2B5EF4-FFF2-40B4-BE49-F238E27FC236}">
                <a16:creationId xmlns:a16="http://schemas.microsoft.com/office/drawing/2014/main" id="{66035653-60E9-49A6-9DBB-B2EBC07F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La vie dans l'entre-deux-guerre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41B4-1062-49CA-B6B9-8DA54F9D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14291"/>
            <a:ext cx="8392446" cy="100013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CA"/>
              <a:t>Surproduction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9A007-168C-4CA6-8D5B-D431CAAEF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975" y="1316038"/>
            <a:ext cx="3498850" cy="4175125"/>
          </a:xfrm>
        </p:spPr>
        <p:txBody>
          <a:bodyPr/>
          <a:lstStyle/>
          <a:p>
            <a:r>
              <a:rPr lang="fr-CA" altLang="en-US"/>
              <a:t>Demande était </a:t>
            </a:r>
            <a:r>
              <a:rPr lang="fr-CA" altLang="en-US" sz="2400" b="1">
                <a:solidFill>
                  <a:schemeClr val="tx1"/>
                </a:solidFill>
              </a:rPr>
              <a:t>élevé</a:t>
            </a:r>
            <a:r>
              <a:rPr lang="fr-CA" altLang="en-US"/>
              <a:t>…….</a:t>
            </a:r>
          </a:p>
          <a:p>
            <a:r>
              <a:rPr lang="fr-CA" altLang="en-US"/>
              <a:t>Ralentissement a causé une </a:t>
            </a:r>
            <a:r>
              <a:rPr lang="fr-CA" altLang="en-US" sz="2400" b="1">
                <a:solidFill>
                  <a:schemeClr val="tx1"/>
                </a:solidFill>
              </a:rPr>
              <a:t>surproduction</a:t>
            </a:r>
            <a:r>
              <a:rPr lang="fr-CA" altLang="en-US"/>
              <a:t>…</a:t>
            </a:r>
          </a:p>
          <a:p>
            <a:r>
              <a:rPr lang="fr-CA" altLang="en-US"/>
              <a:t>Ils ont réduit leur </a:t>
            </a:r>
            <a:r>
              <a:rPr lang="fr-CA" altLang="en-US" sz="2400" b="1">
                <a:solidFill>
                  <a:schemeClr val="tx1"/>
                </a:solidFill>
              </a:rPr>
              <a:t>production</a:t>
            </a:r>
            <a:r>
              <a:rPr lang="fr-CA" altLang="en-US"/>
              <a:t>….</a:t>
            </a:r>
          </a:p>
          <a:p>
            <a:r>
              <a:rPr lang="fr-CA" altLang="en-US"/>
              <a:t>des mises à peids dans les </a:t>
            </a:r>
            <a:r>
              <a:rPr lang="fr-CA" altLang="en-US" sz="2400" b="1">
                <a:solidFill>
                  <a:schemeClr val="tx1"/>
                </a:solidFill>
              </a:rPr>
              <a:t>usines</a:t>
            </a:r>
            <a:r>
              <a:rPr lang="fr-CA" altLang="en-US"/>
              <a:t> (sans emplois)….</a:t>
            </a:r>
          </a:p>
          <a:p>
            <a:r>
              <a:rPr lang="fr-CA" altLang="en-US"/>
              <a:t>Les gens avaient plus les moyens d’acheter de </a:t>
            </a:r>
            <a:r>
              <a:rPr lang="fr-CA" altLang="en-US" sz="2400" b="1">
                <a:solidFill>
                  <a:schemeClr val="tx1"/>
                </a:solidFill>
              </a:rPr>
              <a:t>produits</a:t>
            </a:r>
            <a:r>
              <a:rPr lang="fr-CA" altLang="en-US"/>
              <a:t>…. </a:t>
            </a:r>
            <a:r>
              <a:rPr lang="fr-CA" altLang="en-US">
                <a:sym typeface="Wingdings" panose="05000000000000000000" pitchFamily="2" charset="2"/>
              </a:rPr>
              <a:t></a:t>
            </a:r>
            <a:endParaRPr lang="fr-CA" altLang="en-US"/>
          </a:p>
          <a:p>
            <a:endParaRPr lang="en-CA" altLang="en-US"/>
          </a:p>
        </p:txBody>
      </p:sp>
      <p:sp>
        <p:nvSpPr>
          <p:cNvPr id="65540" name="AutoShape 2" descr="Image result for overproduction during the 1920s">
            <a:extLst>
              <a:ext uri="{FF2B5EF4-FFF2-40B4-BE49-F238E27FC236}">
                <a16:creationId xmlns:a16="http://schemas.microsoft.com/office/drawing/2014/main" id="{C98B53B5-6184-4B99-8F38-DBE4436D61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E0B41B47-B92B-4F56-B35E-D4F77562C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30188"/>
            <a:ext cx="3217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 descr="Image result for overproduction during the 1920s">
            <a:extLst>
              <a:ext uri="{FF2B5EF4-FFF2-40B4-BE49-F238E27FC236}">
                <a16:creationId xmlns:a16="http://schemas.microsoft.com/office/drawing/2014/main" id="{BF509E3D-7FC0-4A91-9F91-8E3AC7AD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23520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AutoShape 6" descr="Image result for overproduction during the 1920s">
            <a:extLst>
              <a:ext uri="{FF2B5EF4-FFF2-40B4-BE49-F238E27FC236}">
                <a16:creationId xmlns:a16="http://schemas.microsoft.com/office/drawing/2014/main" id="{ED388D3B-A57E-4197-B490-67557DE633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5544" name="Picture 6">
            <a:extLst>
              <a:ext uri="{FF2B5EF4-FFF2-40B4-BE49-F238E27FC236}">
                <a16:creationId xmlns:a16="http://schemas.microsoft.com/office/drawing/2014/main" id="{1EC4924A-EC68-49EB-83F6-A04192DFA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292600"/>
            <a:ext cx="36512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68873-8093-4C79-96C5-71B1EC960C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 vie dans l'entre-deux-guerre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BA8E-B89C-4512-8D91-0C585707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0"/>
            <a:ext cx="8392446" cy="100013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CA"/>
              <a:t>Exportation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DFBF5-E8EC-404B-9D2D-378067361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87450"/>
            <a:ext cx="9685338" cy="1655763"/>
          </a:xfrm>
        </p:spPr>
        <p:txBody>
          <a:bodyPr/>
          <a:lstStyle/>
          <a:p>
            <a:r>
              <a:rPr lang="fr-CA" altLang="en-US"/>
              <a:t>Le Canada exportait </a:t>
            </a:r>
            <a:r>
              <a:rPr lang="fr-CA" altLang="en-US" sz="2400" b="1">
                <a:solidFill>
                  <a:schemeClr val="tx1"/>
                </a:solidFill>
              </a:rPr>
              <a:t>80% </a:t>
            </a:r>
            <a:r>
              <a:rPr lang="fr-CA" altLang="en-US"/>
              <a:t>de sa production </a:t>
            </a:r>
            <a:r>
              <a:rPr lang="fr-CA" altLang="en-US" sz="2400" b="1">
                <a:solidFill>
                  <a:schemeClr val="tx1"/>
                </a:solidFill>
              </a:rPr>
              <a:t>agricole, minière et forestière</a:t>
            </a:r>
            <a:r>
              <a:rPr lang="fr-CA" altLang="en-US"/>
              <a:t>.</a:t>
            </a:r>
          </a:p>
          <a:p>
            <a:r>
              <a:rPr lang="fr-CA" altLang="en-US"/>
              <a:t>Il y a eu une surproduction de blé et le </a:t>
            </a:r>
            <a:r>
              <a:rPr lang="fr-CA" altLang="en-US" sz="2400" b="1">
                <a:solidFill>
                  <a:schemeClr val="tx1"/>
                </a:solidFill>
              </a:rPr>
              <a:t>prix</a:t>
            </a:r>
            <a:r>
              <a:rPr lang="fr-CA" altLang="en-US"/>
              <a:t> de ce produit a chuté.</a:t>
            </a:r>
          </a:p>
          <a:p>
            <a:r>
              <a:rPr lang="fr-CA" altLang="en-US"/>
              <a:t>Le Canada était vulnérable aux variations des marchés </a:t>
            </a:r>
            <a:r>
              <a:rPr lang="fr-CA" altLang="en-US" sz="2800" b="1">
                <a:solidFill>
                  <a:schemeClr val="tx1"/>
                </a:solidFill>
              </a:rPr>
              <a:t>mondiaux.</a:t>
            </a:r>
          </a:p>
          <a:p>
            <a:endParaRPr lang="fr-CA" altLang="en-US"/>
          </a:p>
          <a:p>
            <a:endParaRPr lang="en-CA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60EC-DD30-45F1-BF7E-B040EF7428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 vie dans l'entre-deux-guerre</a:t>
            </a:r>
          </a:p>
        </p:txBody>
      </p:sp>
      <p:pic>
        <p:nvPicPr>
          <p:cNvPr id="66565" name="Picture 4">
            <a:extLst>
              <a:ext uri="{FF2B5EF4-FFF2-40B4-BE49-F238E27FC236}">
                <a16:creationId xmlns:a16="http://schemas.microsoft.com/office/drawing/2014/main" id="{F7C2FB2E-D456-4BB3-A330-C11BFF697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276475"/>
            <a:ext cx="875188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A726-5BBB-4A87-8B13-45FDA103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14313"/>
            <a:ext cx="7858125" cy="1000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7587" name="Text Placeholder 2">
            <a:extLst>
              <a:ext uri="{FF2B5EF4-FFF2-40B4-BE49-F238E27FC236}">
                <a16:creationId xmlns:a16="http://schemas.microsoft.com/office/drawing/2014/main" id="{A75D9DC4-22ED-4A44-8950-25BE2E7C5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063" y="1285875"/>
            <a:ext cx="6629400" cy="63817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7588" name="Content Placeholder 3">
            <a:extLst>
              <a:ext uri="{FF2B5EF4-FFF2-40B4-BE49-F238E27FC236}">
                <a16:creationId xmlns:a16="http://schemas.microsoft.com/office/drawing/2014/main" id="{AED93868-68D9-467C-8DB7-EB13661E22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063" y="2214563"/>
            <a:ext cx="8110537" cy="38576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D876B-D643-47F1-A8C3-502998F910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 vie dans l'entre-deux-guerre</a:t>
            </a:r>
          </a:p>
        </p:txBody>
      </p:sp>
      <p:pic>
        <p:nvPicPr>
          <p:cNvPr id="67590" name="Picture 5">
            <a:extLst>
              <a:ext uri="{FF2B5EF4-FFF2-40B4-BE49-F238E27FC236}">
                <a16:creationId xmlns:a16="http://schemas.microsoft.com/office/drawing/2014/main" id="{2CFB1E34-4227-4347-B577-20E2501E6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3375"/>
            <a:ext cx="8110537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D949-86D7-471D-A889-7F5F743C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14291"/>
            <a:ext cx="8392446" cy="100013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CA"/>
              <a:t>Protectionnisme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BBCFB-DE32-4135-A030-052ABCD7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63" y="3894138"/>
            <a:ext cx="8820150" cy="2520950"/>
          </a:xfrm>
        </p:spPr>
        <p:txBody>
          <a:bodyPr/>
          <a:lstStyle/>
          <a:p>
            <a:r>
              <a:rPr lang="fr-CA" altLang="en-US" sz="2800"/>
              <a:t>Les É-U ont imposé des </a:t>
            </a:r>
            <a:r>
              <a:rPr lang="fr-CA" altLang="en-US" sz="2800" b="1">
                <a:solidFill>
                  <a:schemeClr val="tx1"/>
                </a:solidFill>
              </a:rPr>
              <a:t>tarifs </a:t>
            </a:r>
            <a:r>
              <a:rPr lang="fr-CA" altLang="en-US" sz="2800"/>
              <a:t>élevés sur les produits étrangers pour protéger le marché intérieur.</a:t>
            </a:r>
          </a:p>
          <a:p>
            <a:pPr algn="ctr"/>
            <a:r>
              <a:rPr lang="fr-CA" altLang="en-US" sz="2800" i="1"/>
              <a:t>Manque d’exportations autour du monde = ralentissement de l’économie mondiale.</a:t>
            </a:r>
          </a:p>
          <a:p>
            <a:endParaRPr lang="en-CA" altLang="en-US"/>
          </a:p>
        </p:txBody>
      </p:sp>
      <p:pic>
        <p:nvPicPr>
          <p:cNvPr id="68612" name="Picture 8" descr="http://t2.gstatic.com/images?q=tbn:ANd9GcQOiQnAT4xFrk8CyR1yVBl96Li2Uve7knS5wI5LQ88uweM8Hw11">
            <a:extLst>
              <a:ext uri="{FF2B5EF4-FFF2-40B4-BE49-F238E27FC236}">
                <a16:creationId xmlns:a16="http://schemas.microsoft.com/office/drawing/2014/main" id="{0085D294-D3F2-4318-BD01-E44A9473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214438"/>
            <a:ext cx="61563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22398-D4B1-4C82-85C7-D6C6B61D6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 vie dans l'entre-deux-guerre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6269-4D76-461A-AC16-D73B2263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14291"/>
            <a:ext cx="8392446" cy="100013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CA"/>
              <a:t>La dette de la PGM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DBCB7-42EF-4A05-8C2F-314194155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63" y="1052513"/>
            <a:ext cx="8469312" cy="2114550"/>
          </a:xfrm>
        </p:spPr>
        <p:txBody>
          <a:bodyPr/>
          <a:lstStyle/>
          <a:p>
            <a:r>
              <a:rPr lang="fr-CA" altLang="en-US" sz="2400"/>
              <a:t>Les États-Unis ont accordé plusieurs prêts aux autres pays</a:t>
            </a:r>
          </a:p>
          <a:p>
            <a:r>
              <a:rPr lang="fr-CA" altLang="en-US" sz="2400" b="1">
                <a:solidFill>
                  <a:schemeClr val="tx1"/>
                </a:solidFill>
              </a:rPr>
              <a:t>Les pays pouvaient pas rembourser leurs dettes: </a:t>
            </a:r>
            <a:r>
              <a:rPr lang="fr-CA" altLang="en-US" sz="2400" i="1"/>
              <a:t>L’Allemagne ne pouvait pas verser ses réparations = la G-B et la France ne pouvaient pas rembourser leurs dettes.</a:t>
            </a:r>
          </a:p>
          <a:p>
            <a:endParaRPr lang="en-CA" altLang="en-US"/>
          </a:p>
        </p:txBody>
      </p:sp>
      <p:pic>
        <p:nvPicPr>
          <p:cNvPr id="69636" name="Picture 8" descr="http://t0.gstatic.com/images?q=tbn:ANd9GcQuvn0I4_-oGRNNQ_wVGhRAgfsKRVy9IJARTy8nybuKdlMmwoU2jIgHCvw">
            <a:extLst>
              <a:ext uri="{FF2B5EF4-FFF2-40B4-BE49-F238E27FC236}">
                <a16:creationId xmlns:a16="http://schemas.microsoft.com/office/drawing/2014/main" id="{31C457AE-1DFB-47DD-9467-9DA2F0FC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67063"/>
            <a:ext cx="34988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http://euro-synergies.hautetfort.com/media/01/01/1605939981.jpg">
            <a:extLst>
              <a:ext uri="{FF2B5EF4-FFF2-40B4-BE49-F238E27FC236}">
                <a16:creationId xmlns:a16="http://schemas.microsoft.com/office/drawing/2014/main" id="{7E64E17F-794A-4FB4-8CE0-7A7E1B3B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167063"/>
            <a:ext cx="3025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888DA-12C3-4479-9925-3F92BBB28A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 vie dans l'entre-deux-guerre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9F01-2EE7-4E55-8D6F-3A069E99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14291"/>
            <a:ext cx="8392446" cy="100013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CA" sz="3600"/>
              <a:t>Spéculations – sautez à la spéculation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E8EBC-22D2-4D8B-8083-32C720B3C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981075"/>
            <a:ext cx="8675688" cy="2032000"/>
          </a:xfrm>
        </p:spPr>
        <p:txBody>
          <a:bodyPr/>
          <a:lstStyle/>
          <a:p>
            <a:endParaRPr lang="fr-CA" altLang="en-US"/>
          </a:p>
          <a:p>
            <a:endParaRPr lang="fr-CA" altLang="en-US"/>
          </a:p>
          <a:p>
            <a:endParaRPr lang="fr-CA" altLang="en-US"/>
          </a:p>
          <a:p>
            <a:endParaRPr lang="fr-CA" altLang="en-US"/>
          </a:p>
          <a:p>
            <a:endParaRPr lang="fr-CA" altLang="en-US"/>
          </a:p>
          <a:p>
            <a:endParaRPr lang="fr-CA" altLang="en-US"/>
          </a:p>
          <a:p>
            <a:endParaRPr lang="fr-CA" altLang="en-US"/>
          </a:p>
          <a:p>
            <a:r>
              <a:rPr lang="fr-CA" altLang="en-US"/>
              <a:t>Les entreprises canadiennes ont émis </a:t>
            </a:r>
            <a:r>
              <a:rPr lang="fr-CA" altLang="en-US" b="1">
                <a:solidFill>
                  <a:schemeClr val="tx1"/>
                </a:solidFill>
              </a:rPr>
              <a:t>700 million </a:t>
            </a:r>
            <a:r>
              <a:rPr lang="fr-CA" altLang="en-US"/>
              <a:t>en nouvelles actions</a:t>
            </a:r>
          </a:p>
          <a:p>
            <a:r>
              <a:rPr lang="fr-CA" altLang="en-US"/>
              <a:t>Entre 1922 à 1926</a:t>
            </a:r>
          </a:p>
          <a:p>
            <a:r>
              <a:rPr lang="fr-CA" altLang="en-US"/>
              <a:t>Les investisseurs achetaient ‘</a:t>
            </a:r>
            <a:r>
              <a:rPr lang="fr-CA" altLang="en-US" b="1">
                <a:solidFill>
                  <a:schemeClr val="tx1"/>
                </a:solidFill>
              </a:rPr>
              <a:t>sur marge</a:t>
            </a:r>
            <a:r>
              <a:rPr lang="fr-CA" altLang="en-US"/>
              <a:t>’ en versant 10% du prix d’achat et attendaient que la valeur d’actions augmente pour payer les 90% restants.</a:t>
            </a:r>
          </a:p>
          <a:p>
            <a:r>
              <a:rPr lang="fr-CA" altLang="en-US"/>
              <a:t>Les investisseurs ont décidé de vendre leurs actions, plusieurs autres ont décidé de les suivre…..a provoqué une baisse de la </a:t>
            </a:r>
            <a:r>
              <a:rPr lang="fr-CA" altLang="en-US" sz="2400" b="1">
                <a:solidFill>
                  <a:schemeClr val="tx1"/>
                </a:solidFill>
              </a:rPr>
              <a:t>valeur</a:t>
            </a:r>
            <a:r>
              <a:rPr lang="fr-CA" altLang="en-US"/>
              <a:t> des actions.</a:t>
            </a:r>
          </a:p>
        </p:txBody>
      </p:sp>
      <p:sp>
        <p:nvSpPr>
          <p:cNvPr id="70660" name="AutoShape 6" descr="data:image/jpeg;base64,/9j/4AAQSkZJRgABAQAAAQABAAD/2wCEAAkGBhQSERUUEhMWFBQWFiAXFxcWFxwdHxggGBgcGBsbIBoXHiYgIhkmHB8fIC8iIycpLCwsHB4xNTAqNScrLCkBCQoKBQUFDQUFDSkYEhgpKSkpKSkpKSkpKSkpKSkpKSkpKSkpKSkpKSkpKSkpKSkpKSkpKSkpKSkpKSkpKSkpKf/AABEIAOsA1gMBIgACEQEDEQH/xAAcAAACAwEBAQEAAAAAAAAAAAAABgQFBwMCAQj/xABLEAACAQMCBQIEAwQFBwkJAAABAgMEERIAIQUGEyIxQVEHFCMyYXGBQlKRoTNDYpKxFRY0Y4KisiREU1RkcnOTwRclg5S0wtHS8P/EABQBAQAAAAAAAAAAAAAAAAAAAAD/xAAUEQEAAAAAAAAAAAAAAAAAAAAA/9oADAMBAAIRAxEAPwDcNGjRoDRo0aA0aNGgNGqbjvNUFLiJHJke+EMal5JLfuxqMj+fgepGquOp4pUbqkFDGfHWvNN5H7CMsa7X2LMdA2318y0r/wCaVQ4XrcTq2I89Lowgk/8Ahx5W/Asdex8P6ci0r1U29yZKyoN/zVZAv+7oGW+vLzAC5I287+NLh+G3Dj5ooT+a3/xOvQ+HPDv+o0//AJY0F8KxP3l/vD/8665aon5E4efNDS7/AOoQefxA1wPw44d/1KD9Ft/hoGS+jLS2vw8oR/RwdE+8MssRP5mF1JH5nXyXkiIG8dRWxe+NZM1/zEzP/K2gZtGlpeV5kB6XEqwD2foSb/nLCWt+F9eejxOPdailqR6rJE8J/R43kA9/sP6edAz6NLI5xaL/AE2lmph6yACaIfiZIblQPUuigb+gJ1f0ddHKivE6yIwurIQQfyI20HfRo0aA0aNGgNGjRoDRo0aA0aNGgNGjRoDS7zLzA6SR0tKoeqmBK3F1hQbNNJb9geAP2m2Hraz47xVKankmkvjGuVh5Y+ij+0zWUfiRqt5U4C0KNNOQaqoIedh4BH2xrb9iNe0e+7eToOVNwSOggnnAaoqem0kksh+pMUUsFyt2psAEUWXbb1PCLnaV5IY4qGQmZTIrSSRIhRDGGcFWditpFt2gm/gb2aKmDNGW9gylf4i2qfhfKohNMxkLtTUvyw2ADX6V3tuQfpjwfXQRuTua2rI0yjJYRjqTIF6LOLB1jOZYi/g2sQLgnTNqh4HyfHTSvMHeSVxizMsaC2WdsIERCct8mBb0vbV7bQK1Bzr1OIvSgJ0wrhHDdzSQFOqLeMB1AoPnKOS/jZh4jVmKGSQI0hRCwRN2ewviPxPgapOF8h09O0MiD6sJkPUxTKTrXzzIW53Nxa1vHi41e1kLNGyo/TcrZXxDYn0OJ2P5HQKNFzy/RlqpmpOiiX6cMrNIjtbCNzIqAM17bqpBI8gE69Q8/SSiIwU6Or07zyXqApTpSCKRVJQo1m2DFlUgXuBY6sIeR4chJLJLPNmrmSV7lumSyLioCCNWOYRVAyCncgHQeQKRgBJEJQryOok3A60nVZMVspjD7hWBtYHzvoLnhnEVnijmj3SRA6kixswBG3vvpW58qTFPSFq2Skhkd45WWSNF2hkkU3kUgNkoH8racUUAADYAWAGuU9MrEFgDiQVuAbHxcXGxsTuPc6BGm5tqPlbRCSaSWoMFNL0gryRiMSPP0pCikouag9qsyKbANbXOLnSqSDqtBLIUjqI3VYhfrQSL02kKHCPKPJmAOIIIBJsDoJi9fXUNuHRYumChZCxcAWzzFnJtvcjyfOg5cslmo6ZncyOYELOfLEoCSfzOqbjNIKCQ1cAxhJvWRKNipsPmFUGwkTy1h3JlfdVOmakgWNEjRcVRQqi/gKLAb7+Ne5oQwIYAqRYg7gg7EEfloPauDuDf12190uchuRSmFjdqaWSm384wuVjJ/ExYH1vcH10x6A0aNGgNGjRoDRo0aA0aNGgNGjRoFnmdetU0VNYlWlapk9sKYAqD+HWeL+H46Y3U4kA2JBsfa/rvpZi34zL4ulDGFv5+pPIWt7DtUH8l9tXNPx2B6ZanqqIGQOJHOC4nwSXtYfnoEyi5+l+XZpF7Y4Om8txkKqOBpZEZR2DxYW/b7fUDVbxLmasFPUITI+BpLzh0j6fUjp2cgLZmLOW2At3EeNg7TpQ9JkPReKpcFluHWVqgjE+SO8i4PgkXGuEXNFJ0TKe2DqdFWaI2lK3C4KoJZLggbfsmwtbQLC8wVTS8SXOfqxpUinQWxsh+njGIfv8AFmLkn0Bvq/4VX1PzywzmQgUzsGsAktpIsHOIsswDMrKLC4JAswtPr+cKeAKZHcZJ1bCKUlI/+kdQpMaD1ZwPB/HU+t4tFFC07uBEqZlhcjG17jG973Frefx0HbidK0kTIkjRMwIEifch9GF9iQfQ7HxpErOZqpKmTqARtDHDA92YwK1TUEGcjIdgjRStyCC5UnydNEXOlLg0kkwgCvgwqAYWDFcgMJgrXK7jbcA29bcvmaLKSbqRt8xHFndsldGZo4SVO2LMWUE2BPk6ChoeeJpHiQNGXmaAxoqN9SIySLUTjI7JghYX+3t3Oa3YOda2WOnUxs8YaRVlljjMjxRm+TKihiWvZQcTjllY21ZcPrY5S4Q3MUhifYjFgqsV3AuLFTttvrx/nBSlXf5mHCNsHYSpZGJsFY3sGvYWO99Ak8X41VJBCaEVc0cStPI8wKvIqyELGesgZgbMcQA+PTPrvKlmrjUI0iyGE8RtGEFmjjQGIZ2O8DgtIDbY4g3DDF0pqpHBZGDAMykj3RirD8wykfnqoi5zo2mES1CGTPp2GVsr4452xyv22v5287aC8kQkGx9NZ1ScrV8CU0aOGMdLLaUvkY5JIFUobjvT5i0isTsAwNsVvoklQqrkzKFAvkSALe9ztbXAV8RMg6i3iIEncOwsAwy9rgg7++gV+R6IxyMIqeenphEilagnKSUE5OAWPhe1nsA5sRsty6a4GZAbZKGvYC4vcgta3vYE2/DVVw7nGmnk6cUocm4UhHCvhuwSQrg5A3OJNtBG5WONVxJPaqWT/wAylh2/THTLpZ5P7pa+W2z1rKp9xBFFAf4Ojj9NM2gNGjRoDRo0aA0aNGgNGjRoDRo0aBarQIeJwynxUQtT39A0TGdBf+0nV/uj8bVHDeWqw0lPTSiniFMkRjIZ5c5IMcS6BUHTuCbBiQSpuCu7TzDwj5iBkDYOCHif9yRDkjfiAw3HqLj11x5f4+s6lHHTqIu2eE+Ub3F9zEfKuNiCPBuAFHQ/DSNSZHmdpmdJGdFVBdJnnZQo/qmZ7YG/2qb3AOo6fDIgMq1clgIelcW6QpzKqIOmyEp05MTuCSCxJuRp8DaSH+JES1tRT9rCFHK4uC7yQp1ZUwve2JsrEAZJIPbQda74eiXpNJMGeGIIp6d1LKxKs0TuysLMQQ1z6qyHVxxbhL1FJ0i6pITGxZQcS0ciSEAE3wJW25vY+ulabn+ZxJgkcHTkpg3X7gEqgRkSjgFMsbOptYm+4IDbyvxsVcHVsB3sl1JKNg2OUbkDOM+Q1t/00CzxXkaW+NPKqoan5kuzOkwazLj1kDFlsxxJF1Che4G6yW5Zqy8j9SlInhjjmjliklB6aspAYSR9pyJ3XVgOPSmu+WMccaeQ7yPnMMbkxqI8NjcEF8hiSVAsdLPCviRKtMamojDRN0xGwQwKrysymLqVD4sqAAmUWXe1vYG3l3l35eGaMsWMs0rls2LYuxEYybuyWIIt/wCzfVJSfDkfTEsqlYekkaRwhAY4JOoBICxydmAuwsBY2AyYG3oOcI5OimDtLKquUitKsaOSFd5UPTCmxIOVzY2BtrxVc9U6oHXOQNAtRGFXeVXkWIBQbHLJk2IH3ra+9gmcv8upRpIkbEo8zSqD+wGx7Af3Raw9hYeml3h3IbQyRSFxKElYmGR5emoMzukkalsVmUMPuVgSvaUPcbbmrnOGgaETbCVyMi6KEVcQz2cgtbIbLc2v7aqeJc4VaNMOhTwrCiSlpJZJLrNJJFH2wxixJQk2ZrBh53ACNRfDuRqV6eodMcqdFCZFXipWB7wbWaRbgqNhZdzbXup+GbEsVnWQuY3c1MZl6rxGZV6iZKrIscgAXbuijPuDZ1/P0URkXpTMUYxqcAFlkV1jMSEm5fJ1AJAU387G1rwHmBKkSFB2o4UG/wBweOOVWsQCCQ9ip3BBB0FBS8gtHURESgwR9JzkpMrPTwGCPuvbCxyO173Hg31Gq+DDhgSqXGd0pkplD3zMgVYoVh84iRrK6+P2hbuyfXfY6U+GA8QqRU3vSUzEU3tNLurz+xRRdEPrd29tBccq8G+VpYoScmVbyN++7kvI36uSf11b6NGgNGjRoDRo0aA0aNGgNGjRoDRo0aA1Ucb5ahqcWYMkqfZNExSRL/uuN7e6m6n1B1b6NArqnEoNl6Nag8Fz0Jf1xVomP4gJ+Q86rIJ4Yo0hm4fWxKkhlUmIz95ZnJzpWkLZZsDfYhmU7He85g54pKPaaeMSeBEGu5J8DBe4XuNztpMT4rzyskdPBTvM5U9J5JkZlYkFk6kKh0HnJSTYMcbC+gZk5s4UwKNNTIMVUrMBGLJ9qkTBR2nwvpvq+pONU8i5RzxOp8MsikfxBtqgj5skDKldRvTKSQZS6yQg7Y/UHgNcgFlFiLeu1rUco0UrF5KOmdj5Z4I2J/UrfQFRwKKaeOdy7mLeNBK3TVgGGfTBxMlmIyPpr1PyzTtAsHTKRoQ0YjZkKFTdSrKQVIJ2sdQpfhzw5vNFB5vsgH/DbXhvhtw23+hxfzH+B0HWblCI44yVETCMRlo6iQM6oSVyZiSxFzYncAkXsdeByNS4Sx9NispS/wBV7qInzjRGDXSNW3CqQBc6gclcLjhq+IrAvTjSWKNUBOIIp1djuT3FpCCfYL7a8cNkrq4GpirBTwMzCGP5ZHyRWKrIzOwN3tlYWFiv5kLum5PpUVlWLZ4jC2TuxKMSxXJ2J8sTe9/HsNdq7l+CVHSRL5oiObnJljYsgLXubMSd/c++q1eA1rEZcTcecunTQLf2t1BJYfx/Txr2/Ksz2D8TrCPZRTx3/wBqKAG366CT/mhSGVpWhDOzBiSWIBDrJdVJxUl1VjiBkRc31VVtVw2jmZjMkczzdYxROxZ3MfSuYYrswIubYkZb+dTByBTMPrmepP8A2iolcfnhkIwR7hQdW/D+CwQDGCGOIH0jRVv/AHQNAsTQ1PE+x45KSh2zD9s1SD5QqDeKE/tX728WAvpwghVFCqoVVAAUCwAAsAANgANra9qLa+6A0a+X1Eg4tC8hjSWNnW+SK6lltsbqDcb++gmaNGjQGjRo0Bo0aNAaNGjQGjRo0BpC+KXxCTh8TRI+NVJEWiOJYKMgpJsdja+N9rqb+xc+KV6wQySuSEjQuxAJICgsbAeTYa/P1dx6aSpqGl+pUu8SQyYN/wAmkhkNU9OgZSWKuRHtuxIxuLjQfeA8EkeSJGEvUbBaZJZAqjrI00ssjQMrlyql8CciuIZjkl9l5U5JjooRGW6pDl1LA2S5uFQOzlFBvaxv73O5RvhNwsLW1itkflX6UOSYnGXyzZqHMvTjQG9tgdrW1rt9BzljBUqwDKRYgi4IPkEH0tqh5AlJ4fCTcrZhGWNyYxIywkk/tdILfS1z/PT1LKF4m64tg9PS1cEbHcgnFyCzg2GBP5XOx98pwQ8Nhzhdp6FwMp2JLwMpItInpGAcSVRShU5i26houvh15inVwGVgwIuCDcEHcEEbEa9NoM4qaxhBxFYtpaviLUsTW9Xjihdhb9wLI34dM+2tBoaNYo0jjGKIoRQPQKMQP4Aaz7kcfNVPU/qoHnmUf62sqZWF/wC0kFvy638NI0Bo0aNAaNGjQfDpbqjLV1DxAyQU8Nld0bF53ZQ+CuBdY1Ui7KQSxsCMTdhqZcUZrXxUm3vYX1kHE+KzRRUd6mciugE8ocNJ1GZYrxJ0SJYiSwGzLHuBdbmwWNQlJEmNVxMy06u5SmgZhcNK20rCR5GRScO5kQY733J5cQ5loFq40ieej6KYJ0qZFWRZ8S7IksZtiqKeoFuV2F/W55a4q8lJUxxLHTVEDFGXoiOwEalW6aGSxx2Fw9iFuh+0rXK3HnqqmFRPVETtMjh6sB0AQyrJ0ovs2ugICi+B2vhoH8cwyQC9ZCscV7ddJeoqjwGlBjjZAfcBgPUqN9MatfVJy9XdenKzYu6tJDJdR39KWSAsU8BXwJt48jXPkqQ9B4yf6CeWBbm5wjkIjBPuI8R/D10DBo0aNAaNGjQGjRo0Bo0agcc43FSQPPOwSNBck/yAHqxOwHqdAv8AxUVzwyXpqHOUZYMezESKW6n+qsDluNr72B1nXK1FVRRy1mKGsmqBSw5EMokVDG0oRSVaRiChfKwUSvuO1ptL8QZpeKwSThoaZyYRTsLYpP2xyyENZnd1sVIKoP4lj4XwuWw4cYYOlDM0ssjMjXR5nljCQowkjlYG2TWC4kqW20ELk5c+M1AmCtUQQ4yOAVLP2RrLjbHvhAtiQFGVh3nWmzXx23Ppfx/L00o8H5QalrpJYFhjpZI1UxoCLFFtcoBiXLftkmygi12J04k6BCNdX1BslLCoIIzlp2srXANzO8blbXN1jN9M3LHL0VHTpBEAAu5IsCzHdnNh5J/lYemoPPFAzU7SrVSUywBpXxzCuFUkh+kySWFrjFxv5DeNVnLzVlPErvSSS9VUYqla0hi2vjjWMAtgd8HNz6bX0FrLwOWmYyUBVVJu9K9xE5J3KEAmJze5xBQnyoN21YcM40J4mdVZWUlXicWdHUXKMLkX8EEEggggkEHVcecJPA4dXE+n04gD+pmsB+OuXCpjA1TWVpjpBOyAI8yWRY0wXJ7hOoxJviSLBBc2voPXw44AaXh0COCJXXqygixzk7mBHut8d/3dNGlz/wBoNEWKxSmdh5FNHJPba/mBGFvxvtry3NdQwPR4ZVMf9a0MI/D75C1veykj29NAy6NKstbxMgt0aKED/pKiV7fiWWJQBrh85WGISPxCgjRgrZrAzLZyAuLvUgEEkAG25O2gcb6NIZq6tJ6RErkqTOeoU+XRU6CgF5MlJYXyVV33Zh6A6fBoONWmSMt7XUi/tcWvrLYeBNxCDh6qmUdPTiKRpu2LJOmpKYd0hLRkHFsCtwHU76fOa6J5YgqL1FEitLFkF6qLcmO7du7Y3B2ZclJ30u8Xr6hxi7LTRxzQJNDEW6nTncRgmYAAA3taIbYsM9joPc3A6ThlKkRillE0iROY7B5TeyqRmpaMnYxrkSC1w12Y3XBuXaajktF2yyRkdzdzhJHlY22BOcxJIHgqNrajHl9Karp5IIFxcPFKwQFksjOj9Q3fyDHYtY5jxYXuW4QoyI7UcPnGoAV2kILOSBlnsRe4+433sQGbUvMZpuIg9NpRN8zFhGLuca+tkXEEgHaMi1wTkLeunfkQ3p5H/wCkqqiSx9L1Mgt/LVPy/CkU08tQEjWIOS8hVQjPWVbFu43RWSRWBPlWFidWnG4xB06iFypM0UbRhvpyrPUKrXT7epeRnDixv5JF9Az6NfBr7oDRo0aA0aNcauqWNGd2CqoyYnwANyT+AG+gj8Y4zFSxNLO4REFyfPnYAAblidgB5JA1jnMHHDXuJalWCJ309Msiq0eNzm4DktMRbbHsuB6kmVxPjFRxKo+YjSoMULXpUWCQi3/WDg6EuwuFuCAre99Rq6I2u3XiIBZ+qZItgNyFkja+w8AH9dAvcN4ZTvAzSSKJZhuy79JjbpqT8woBSw+5Li1yD66ZwDmLqGlrmIxlX5KrsRZJY3PSf2xMhZR/48es66ZeSOYzNTKFsHarp2eVGuy3YyQskZ2PTKkg2vp45VgCzGKYvNTcRiIyeSN0eaNSHAaF2tlCBuWuTGfJ3AaRVs2DdIKXscQ5KqT6XKgkD8gTqDxbhHzUDRSuUBa94zbZXyUHK4IIADA7G7aq+HVbU8qU1UWJF1pqhibTAgDB/T5kAAbjvtku+QE6r49BTh+rURxszEhaiVEsfAAvuENrjY+b+uwJXLnBqeSo6cnDoplEjJ8ytNJGFeK980kLLYlbAh/JAxA31qIXWQcS+J1JTVKPSy9fdUqHuSJY1WxdiyqGqU2xKXyXINYY469DJkAQbg7gj1B8H8tB9NhpA4pWmed6jompippvlqeILcNJ/wA4mK+CVAaJCdgQ3719NHN/FzTUc0qbyKtox7yOQkY/vsP56V+Fcyx0UcdKsRdI5BTK+agySKwE7kPax6jkgAs0jZ2WwyIe5aniUmCU9OtP0QcrkKjsVTEID5QBm8iwKkHdQDBFSzTzJPxTtad0MVOzEjKyiM/TvHEq3LOrA3cDIEAtbrzfUSsOlTMi9VE+oCWkDo8oxCDFFKiMs7MQgdwRkljXqazMYRQUMsshIHThYuzUzT2LhixIlUh7RgkG4O19BG5X4VDWSzdTry9NKe8lRhaUowJGKqRiDAoYFmIMkqnFsrsB5LoVmDSKGdg1hK2VxkWk2Ple+xBuo82uST4i5Xq8oGkrWYxFs7FwJB8ykiEqrAZCENGS2X3eD51U8T5TWkpWwlkkrKm1IsrO/wDXt02IXJrYJkwNyRix9WuF3yPSiRXrccfmLLCvjp08V1gUD0y3lI95Pwtps1woqZY0VEUKiqFUDwAoxA/QAa76D4w20lSBK12mcpFRvG9LkzWapDsFUqdgqBwcCbs2TEBQ3c5VE6qpZiAALkkgAAbkknwAN76wPmnjjSQpToSaKmcNHLisc0hQsqWBkBK2Nsgqs97hfcG3mOkFaI45a948FCiphb6UiVCg4zJt05pI/BJwa4tbLDWicM4esEKQoWKRqFXNixsNty2//wDenjWd/CigQtUAC8ZgjEkZuRnI0mSPkSHYRLFufRyPU678L5zaP5mip0eaSlmMcXUsco1xZgSZFLMgEgUsVBCJdgxsQ4pwsVjSIasU7PVTywIYu6QrK8CsXcgSABTYIA8amOzLiCWXgPKky/L/ADVQswpVAhSNCikhCgkfJmLSAEgWxVfIF/CJUpUSULhmDxVMyquKZBpmlWWaWBEORjVUmOSlM/uVU3d5PKfxGngZo6gSzRB/LRFZIla2PmSRnA7rqxyAU9zGy6DXxo1xpKtZEV0YOrAMrKbggi4I/DXbQGjRo0BpL+KlbjSRxFiq1NRHA7XtZDeSQXPi6IVudu46cne2s0+IHMcM89JDTys7pVEMYupiGaCVQvWikjtLv9gkBsTfa4IUbcPjnVSsQlRdlkiiRytrWHTj4fPYAext51In4UxAZoHFvtaKCVX/ANodCk/gDrzVRZSgVCr2+BUdAtt/an4nI3n3U6gypTmWz/K/gDJwo/y+Wdv5k6DhRpIsZSORnhSXpvFJI1Oaay3tEJOIAMLkdr387G22p/DOMwTwzQmsEMsZEkDVBp47TRkNGwYSux/dPdbF2GufHKVoStTBYBEEciwuAWjvcW6NAEGDEsSMjiGGp6g1EJj6hljdd1kSvlRgd7qYYYBb2I/A30FnzTzW1ZwxUpYOrUVMbBoiuXRERAnYgblkcgLa5LFGAO11LgyvBAapGDLEcKnBJY3eJ7NHVkJLHIxLhgSzG6i5VWVgGfgbfJV6yyrtVgQySiCojVJFYdI51NyerfFrk3dUPudUHEamLhldUBpIERZHLQGBlapgqgJGHVXtbAllVWAsY7X7joKWj49J1peuEBqVLy3qnAxX6SoW6+LApewJdib2/d1rPwp4mZOHrEwbOmPQbIMMgoDRMMwDZomQjYfkNtZNV1MnD6oSRdGQwt0Ume8jNHOI2gmudu2LsUlse0gDbdw5P5wjhmqyxlqJ5zFLGpYGRz0irqcUSMLGUOTqMQpAuSANA5c3PnNw+C/9JViRhfytNG83p/bVD+YGpXEammp5ELIgknlAXFFyd7Y5FreQG8k3sSB5trNn54arkWZZY16d0ToNEjKJQMrSVWchBxAJ6EX2gqbXvLiaaYdWJkrPl8pDlVpUYERlgLJDFKHLKoAVsSfN7XANVTzrK1xTUc0veUDsLRsRL0zZhftxBbI2C+GsbjVTNFLNO8tPw8xTqzzGScyBHkjD0qbFdz0iHUpsfH9rXqn5i4iCI1gzkAzJMWNyXbtJLomK3VSwU3xfHK6tqYOE8SqLiaYUyh3t0mN2SRVCreMizooYkktdm2IsGAeqYcUlKGULEhkm6gR0V8GRRAVJRvBJyBs2Qv8Ab2n5QP16jhsTSLKYKdqqR0cyKz2FOhzYksLtKb+6jUuDkRb/AFqmomUFWRGlayMrSEEbnbF8bHyBY3FgPPI9EBNWOpYxpItLGWNyVpwxf0H9dLKNthjYWCgaBw0aNfG0CB8ROIlnMNz0441kkAKjOSVisCMZFZcB03kKkNciIFSCQc4rAysszM2KI3aDESjHZnAiijUoFuDsMRfz6NvG6sSS1P0u9qtikkhxVRTRrT7XKhu7qX3Fsrb6S4qf5hjspWX6zB5nAaKMLFECBKCMmu/duANrDbQax8MojhVMwGTVRXIW7hHDFGNwfcN+Pm4Bvqp5TpPnYlWyiANKahse6ZpZ5J/lQ5APRTL6ltmNl/f0xfDxi1NISLE1dSSCSSP+VSbZHz+frqdx3ia0dOenGC7NhDEtl6kjk4qLW8m7MfQBj6HQJPxD5giWoSAoZEgibJEAa8k69NECXFyIeq1huoZT4uCm0vDYgzM9LGc8QEESWjCg+CIgSxJuTgLWAyNgNS+K8SaND1Gp2Cv1WntVB2kJu0naoTLcgCzALim6ggxKbiswSJZWDPI2JUyLsvdJdgiWyCD0P3W7b7aDTvhzVteeJr27JwCbheuGzUXAuM42e9h/SHbTtrIuUOcIaapPzBEa/KIg6aTOCRUTtcjpAqbN4tbzY+mtN4XzDT1IvTzxzAeem6ta5tuAbj9dBYaNGjQL/P7OOG1RjNiIWJN7WUDv39OzLcb+2so5qgCRhw6COnqo2WFKmKREUyFTaJIclUBre+5JW+tu4jSLLE8TC6yKUYfg4Kn+R1jVdUyVFA0TEmWSDBlYXJli7GtZfu6sZ2B8n8iQ6R1CPI4DJHLEfuiksLD3UVkD3/AqNRuBIziaArMenIZUxWoIwmJcWRJZFtnn5yvb7ib6mcLqpZehKnWYSRBpDaqKnt9GLTx3v6BR+XtSVzrBUrOyRopYxSRyfLZBHIKv05IkfZ7blfB+5RfQXNA8jXV1Bj8WlREJ8+Vmoibem5OqOjplSdqdVijYEvE7NRZFSd0JkhBZlJJAJXtIsoC31Z8GlRJj3RIxOyq6Enb0+VrQCf099dOJcLnaUFFkjdSHjfCukGQ/ECaysCVYAi4JF9Ba8GmlnyonhapgdcJADEAikm7qY2CAg2a4FyR2jUWt5gno6rpzSwLMKcxStVK5SpSGQNTyosVy0riSRSoBsyv52GqytpKlyHkp1piL5SS0ySk77G80aoin3Ysb74jUtaiGBvmI5RJLteU1dM7dt7KLzgop37UxFtreNBWNwioleGGSmmgMobo4YAulPUGdFXrsjwhEewZ7nGwMZxFtR5S5Wem+pUS9SQKUQZF+krP1GBkIUu5IXJ8V2jQW7QdKnMnNL1NHHUxRjr0TipzBRkIB6ci2SUtiUYmwY/b5G2l3mzmieQHKR6mEWLgyiFHUnutTwSB8ADuZGY+SbDwDHOkkkzR0z1ro95ojHOFvFcDJAaxQ0NyMcETYqLeurHkmhmasMrtMY4IjDlKZQZXkZXPbUXkGAFiDI65MMbWOq34dGRK+NJOvY0sqRdVlZQiSwsAjjuKjK1nLEALZtyBquA99Bn9Bxqd3qPlpZagIpUMYuxn6q5GO4WIdOMlVXqXkIJ8DJpL8A4hMqK1Q0aYMrFmUtYtLYOkIVXkKGK7K4ClXxsTc3XMUKAXlrnpYbY2WSOIEnweo65DxsFYeD51R03FuHB+pC9VVyAjeJquoGVrDcFoQ1t97e/toGHhcUlLTFquczMimSRyqgCwLNiEUHAb2vc/j41x5CpsOHU5b75E6z3Fu6cmZ/wCDOR+g1X8T4zU1dPLDDw+oQSo8XUnaKILkpXLEu0lhe9sd7a68X4mtLTR0/wAwkUyrCrdyh8MljkdFfywUORsbW8E2BBryGg6rOFcvxQMzpm0jgK8kkjyMwW9hlIxsLkmy2Fydt9TaycIjOfCqWP8Asgn/ANNBg3FWV4IQ0tzUtJJk7xFEjeSSocdsZlR8WwIy+5j6ajdVBMhDRP1I2QKgjIBiPURSrQAWIJGwvsNWk3CpIYKJle16dHjxdsWzhWN0uQWQnte+4uNhrnK/zCbVMyNldc2P03ic2OJOOSuvp+O49A0T4X1I6E8dx9Oqk8C1+sFnG2K7XcqLADt2AGl3mfmtmqBNGqyXZ6akQvjaxtUVJAscDZoVcHttcA521UcI5klj+YUErLUJHTF7swjmyKRyZHwjQuXV2Fvo437d+MWEtpOlJ08FSBAyqYoY7dJQc75Ed7EWuZCL2A0FZw/gBf6whSQjJQ6UdYUsHIxUww9MhSCMrM179x1EMSmoZWWG8SBMekYyGkOTHCqCsSqqtshbu28m1v8A5OprbQ1IO5sJ3UAkk+kpA3PpqNwqpgQVCXVV+aa3XaFvEaKTlVIxuWvvt6bnQdjwuGRuzJ7U8SuAsC4szVBIAQgY2AUHv+4XvqZwml+XngeOJo3SeJclSLuSSZY2Vnie5VsyCCvkKQNgdVq0weaQFomCpEvbTwyt3LIRboCNVHcPcmwv4Grbg/Ch85RKsR76lTcwLFtCGlJBszEBlVtmF7WJI8Btq6NAGjQBGsp4pSiGpqoSkbr1esivkAVn+paymxAlEoI/K/nWr6RPiBSlZ4JgBaQNTuTb0BniJuD4KSKPxkA3voM84LwqMFozG7pT1EsfUcoqjFyybmlZQxUjbqg7G222rOpnjdGWdoYiwKhTVKA6nyGUcRQEEehWx/DxqDFCFq6kM0UZmijmRnWM7oTEygyUsrMScSQoHknV9L1VC2nmRox3RpDWKjD8PqUkZH4jQVPCeJSWFJVSO5ItC4kmkEqkbAdNpVaUAbqBYC3nUlKB4SUenZoj5doTiL7btLw2wH4ltRuJmCoYBpS7HyPmKbJD+8BVcQkZHHoQLjUSm4Q3WC0c1MyBTkJKdZZnNz9zwUzlyNu69yb/AJ6CTI0dNKBG0Ucbn0ekUfwV6c/y1L4pxopKqNUSRxsDisbzIWNhsvy9TLkdx4U+dcU4RXubf5QqaZR4jpqGtRdv++kag/lbXtuFrHL1nQkg/wCkTxSg2v8AtSy8TUW/MAfhoOPHeLV0NOUdpqeCpicKKphLNIyqt4QGJaLNCwBbIn90Ei8Gf5ZU6JqTL/VRxtUSOqqoKhcRUoQQu1jEv5LpuoKtZ6yIR1/SX5V0V4YkjGSyRMUVpxKj2Buem19hckG+vXNvLEqUc/V4pUVAdQgjcQhWaR1jUE9NiFyYXxsR5Ggz/hPG1opYZC0Ymp3dLymoxkVo2jzuokOJBVvtXdD9vq0T811E4zfiKCOxySmiqUjFr/1yQ9SwHrmPHpqT/wCzWerdZepRBVBUHCOq9LWJ6MYLA73JO9zbVrN8Ho5NpJIFBNyIKKGM7G9gTmbf97K42N9Avcp8nPXMKpGijjilJp5miaWScqzCTMvKGaAm9g5yJ/dGx0SSOtijZ3q6cqqk7UT7BQTsFqSTsPA1XnkVUlyHEqyORiDiJIEDldlJiSFQ3i243AsdVn+Tpn4iqSQPCzhxPLTT1EasAiss4ChUBdwEsWZtyDlhloK3iXNNZNC6rUrG37LxxKuJtuZmEsyRQi4ALFXdj4CqSzty1UQGKOnCOpjUMizDK6g7PG5Z1ZNxYo7YgqDbbS3zkZqUxtm0p+6Ke6xzqUZbwBkTCYyBjjEygEqbliBaXwn4aujvI9VIsnUyR4BGuwy3xeIol2eRiqADvNy19gfQNInM/EakzzLGtY0UKJ20YgzZ2Bclmmu+IGIARTfe99Wx5crAezik1vaSCnc/xVE/w0l8SnrYuImP5qVnaKMs1PToocI8oCMs2aZkG/UyjQBTszWGg9pXPIRG8dfEGp5HvVRxM6GHpbxLEM/2u5SACCMRtbSlTJNHGQJJmALMT0J1GUjs57VgLWufyv49tXVawk73EMqmIkvP8zUOYzcl0JmiCxk2HUKQR3HazC1rleSI516lIKWXIABputHhYi91gYLIp7gG2Ow73tfQJzJ1XANQkBHd1ZuqrqlnDKDLDGoBzxDF17iLHydWdVXZgdKCI3AOct8LGwAzpamck29CAfHvrpQ8XquEyTKyU7ObNKZpXVpfPTKSsgURlQwVGYhTcXUhr9uKyxvapmdXWRTJGxwR2WRTKAkuzXxRocCxCuqXXCQKgVBZnXd46chiC0EBmG3juqZlsfwKDXanqqeKIIKpTIHZmZxAjOzNkxxaqKg3O1lA1WrIrM9iiWa2cz9zAgEEIkTi4vYgS2JB3GvNTK4iutTJKerGjrCrxx9OV8HVwuRdW2UWPqdiWGgmS8YWR5yssjfXVGv3C0UKqoJhglitfqWxU7EXvsQzfDaAS1wYMrrBAT2qoCtO4Rf+bQNlhG25U7Ei43usx8JcC+CruT9NDD52AtFT3HpvtfbWjfDDhhRKiVr3efpi8plNqdBF/SMAT9TqeQPy0Dxo0aNAao+cuDmpo5kjuJcc4SLXEkZzjIvsO4AfkTq815cbaDA+LcQQGkk+o8UshU9VwSEnVO1lBckLIin7NmQ9l7DVt8uEZ1kVYpAPpyFaeByPYNJS0zedtm/Ualc2cEC/N0ZkZVkDTQKXbC0l2xC5BRjUBtvFnTVFSESJS1cMoH0em69CUWY452eJkUuGXYgBQPIPqFpBxZxEwkmXJdyDVlCB7l6fiBAH6ahw8V6pljkqKSeKOJZSZKmV1XJ2QoWfr5SXxsoFzf18ajx08YLu5qKjK+/zKSgEG+0UlMyBr+17fh5068icHWeaSeXv+Wk6UKso2YxpI0pBijOdnCjtFgrEfdchVcC5CqJ7FljpYLnZ6alkkcehVHpgYx/4hLe6jzp24J8OaClOcdMhkvfqSAO1/cFhZf8AYCjTIq20EaBG58wSVnZI5COHVTIkqh1LQmGVbq2xFwP4aWOLcPDhlWhp1DTmIBKRFaRGaAjB2GxKGXuXe243XT5UfD+meYzkzCc/1ySsjj0sGjsSoFhibiw8eb9U5MTqRySVFVK0TB0EkxsGAIyKoFBJBIIO1iRax0C5yqJ6eOrmELKFgyVJBIgZ0DsiBp7SMETFDK4F7gCwQAUXEKszuBNWNPG0YLCLC4JyDx/JNIhUrtbOOc3FzYgjWlcx8sxVsQjmMgUX/o5GQ7qV3xIvsfBuPw1TycoVGIU1NPMAMb1NCsjWGwXJJIxb8wToEuXhlPg2HzErJHkqvRxDpXuScRQsi3t91ydj+vfg3MogYdKfKNpIo4qcsjGQSSCIjpLLIYcAyWb6YJupjvYliqeQJpBZpKIDwQlDIgYGxKsI6tQy3AOLXGw21Mp+QjcdaqZkDpIY4oYYVZo3EiXMaZ4hgCBnfYbnQNQjFtegLa+ga8ymymwubeNt/wAN9tBxrq+OFDJLIkaDyzsFA/Mk21nnNtfTV4+jUThCuDyQUc0qlS6upWRFABDKQGRm+5gR7Rnq5ZTJM8Ak4iJPpU1TYCnhJOLwxMwSWXEXYq1yzY5DxrtxM1SSwAVlfLKbNLD0kjDgqrER2RY7gXBAmJB9fOgoeCrFFKsVTXqqXDRy1EMyOWRUW6mpiSMSgCwdzKyqVCY730KDkyIOZYJ5o1lRBJ05ATNgWZWMxBlJOZuwe5Ft9JE5kDCepkghlCJGfnpkeUuocvaGEN9Ji20IIYlVPb6t/wAOKJooXVA4prr0eqpRm7LySCNt44mfdUsLWY+GGg91fJCo6y0zKHS+KVCCZO7du9/rKzG5LBzcsxKm50gcdMck8z/JqkjNjKvVQlWjNpAFVG2YqrXYKCMXFiza17jXGYqaJpZmxUe25Ynwir+05OwUbk6xZpjI1ZJVx08bfONkJY6dgmSIAoaaNjkAACfBIJ9ToPUfFZft6rqo8WqZCAAPAUqBjbYA2H4a48cJkpj1JGI6sZ7lVrfXjW+7Ek2J26bXBtYjXHqU/wCytGbgdoSiudrkf0YUn9Ro4uiminIiVAIwwKwUYGzqwu1O5fHxva3uRfQcZHjVGLx2CguwNNRhu0Em16PL7gRc2H+Gtv5M4Uaegpom+5Yhn5+9u5/P9onb01h/BOF/MVsFN0qZkaYMZIZ0kISM9RskjlcC6phuLG431+iV8aD7o0aNAaNU3G+YhAVUKXdvCi/r42RXck2NgqMe1jsFYj1HzEhjDYvkWw6YALZAZWsDb7O+97Y2PqLhD5z4K0yJLECZYCSqqcS6MLSxg+7KARfbNEuCLg5hmIVYBZnpJJGlDRs5enYsBKRGvSyQlbFCoaMkne9jsMXGo2CkMN73BIBXHLLIE3FipB9iD7aQ+c+ASS1PzNHOilxDGQGSznrsrObsoc4G3kN2WB8WCkkh+Yps1V5kQkAxqXV8SQT3UDAbjxnf/HUPgnEvlpiyxVK9VgXNNGVaPGPEdjxrFKpIvZkUrfa++p/E+QJOq7iWAMDiGgVT1HAzVZaXplGkNmPc5uSPFwRxPBZRiOkjhTacwSfLFGcKQZFlbHyGBwawswt4JBt4Vzs0hxirKOpYHExy50k17HbFswxJsBZVFvfV4OZplW8lBUem8JimU+9sZA9vxKLrJ+M/D6oqkWQ1dMIWF0T5iVY7EF0P1EfNyhyPah2O3qE2TlqspHtHVILKHBiqwna2LBlVmRrEMGGwuCToP0VDzjfzR1y/iac//aSdezzvTLfqdeKwuxlpZ0Vfzdo8P97WBNX8Zp06vzNWYPWVZhKgBIIJdXdASN9yPNr7670vO3ESQW4hNjsPMe7FvFwPsC7lvS6nwykhusPxA4e3ish/Vwv/ABW10PPHDx/z6k/+Yi//AG1ib/EfiIIArWIJvvDE4CLsz9yXIy7V3F97nYnXuPnStaQhpwLsbK0NKpXBjkGdoip2xOYGKqSzfaRoN2pOO08ovFPDIPdJEb/hOpPzafvr/eGvz/8A58GY4yR08qA26ktJTyZlVYuY0BjHTDAAEuTZhe5I1cVlLhTxyxUvDJneaSAxvw1YwDCsju2RfK2MZKgqCch4O2g2SXikS/dLGv5uo/xOoUvN9Eou1ZTKPxnjH+LazPgMErNVGSHh1OlNGszCGgUlwwkawykWzAR+vuPGmvhPK00tPFK9V0nkjV2WGlpgoLKDYdSJmsPFyfx28aCdxfmfhMyYz1FHMl/tZo5ADa1wBexsfI1TLS8EIutCHU+GTh9Qyke4ZISpH4g67cJ4JUTT1KNX1Aip5FiAiWCJmYxRzMxaOEC31AoW3oxvqdxrluGKnkkmrK1Qi7yiqmDL6AhIyFZr2sMTckADfQcqPidDTC9Lw+YG1rxcPkjNr3+6WNL7+lzqLxT4gMuQJpqMC1/mJetKLi/+jUpJ39Lyeo28jWe8T45TqXjnhoUk+1/mBNNKe4gtgvU6clgLo0mS77+NcKfi9OoVFq8AAUTAVMSrtcC5niSwP4k/noGCq4yXYvG5MwUj5qpxMoyBuKeCO8VOAfJezEHwxF9UqcJj/Z3BJP8ASSOScrtvffcsT5386iyc0dN2UcTzAubZ1RC3tsGb5qMqPwW/9oeNSoYWkKu9ZUSL5GMtW0f6otClx+RufXQepOFCNW6rNElrEyxKBv5Aeojxv7C+qnOC+MPQemCYkySdMSNncuY4HgumPYvU7tt/Nhff5rIF6kcJyUFw0HDqmMAAEk9dp4PTY+PUC97an8q8EPEQJKWSeOJHs0zzNe4RTZYVkkyaxWzSSYja6vuNBd/C/hTSTy1UoQiMdGJkJILNaSdrs7km+KEliO1gLb300ahcH4THTQRwxLikahQP8SbepNyT7k6m6A0aNGgWuY6eB5EznWGX9m7WJ3sD2sj3BJAZWU9zi5DMrSxy8BGgjkIdWLh2UNkWUoclGIIwOIAtYBbbC2uXGeAyTSMyyYq0SxslwBIA7F0btJClWK3Ugi5PoNVVRwGpUMC5k6lRe3VdVxtMSSUQFR3IpHcDiv5aCXW8nKVbFyXIJ3sLlknU7gGwLTs2w2NgPOqCq4d07JIjM0sghLJ08UareqJ2G4ZEnyNwL3WxOROrxOXahWjPWyIkycmSTcBojcLuLlFdSuw+qxuT5pXgkiLUxmUVMhFvqS93Vp2hVy4Q2fOF5MbWFvuBtoGH/N1Y5XmaY3Z1kAa1hg0psLnxeU3tYbLtckn7HyZGDGwdyysGfJmcSFZBNcq7FVPUybtAtk2o0vLczSlwVy+qA/WkvaV1ZTjjiLKoQgegvvYAeW5YqCG+rY2YraWTd8WxkOwt3FThuBgCLnwECHhi9b5VTJeLoo8tkUENBsAC2+0KXXvF2U4HHJKLivBJkrUillm+XeeniVllIYD5aRe1QS0amdRuLC+QubbNPFM5qmQRNNGVjKjtlC9iyhmXxGzFpoSLG56TbjHUDhkZE0eblHkkKKheYkKjTTNG2YBH0XGIkCmwNgt1BCwj+HNOQxNRWOJFs96uTvW1rHEjIY7b+msSqOTJMpbUrSLDK0bH5hMiI3K7I2ThjdNwCO5bDvFt04Fy/PCti4AFOsYs7tZkjRAQCqgKCrHe5N/2dwUys5sp4ZulJU4ywMymxqTgbQhsGWL6hDRsxVsVvKLE2voEBOVZBN0BRIspv2Szf2JJLllQJgMFbza1huGYiPxThUjM30pVkICyxosrlipEYhLjPuvF1LsRfusBZRrRKXmyBEASqKxiB4xjHV2yPYr90IsFcEkqdibAXUs3ziPPNOBLEteUkublxU9jq01z/Rm1soxja30mHbZSQSk5JrUd8onKRKCCkhsxRy4jQiYXKBZCQuTLi2wbuD/ylw/OCmLxqIhxCo6iMgjAV6eWAKYndt2ZlGF2vl67nUJucqUmTCsxHUldCEqSFyFSMu+IYsBPGCq3AEZ3JKgs/D6qOop6TCYlzUSrG0gkBLLDUdoJjQ9gNrsq7IRubBg6Jwi8/E4YkEavSQxxgCygtHUiwttYFgTb30ycrTZ0NM1iMqeM2IsReNdiPfS9TcHkkeRFnJWNo45B1Jr3X5aR1uw37Q5yDEkzkG2+rHlOM2kvIZMSInyZz9SIssp+pviTjb0IAI2toOvLO1RxEf8AbB/vUdM3/rrhzgQ8lFB5EtYrMPdadHqPytmiA/gTr3wO68Q4gm+LGGUX92h6Zt+kQ145hP8A7w4b/wB+f/6dtB8+IFKXoXjU4vM0VOH9U69RHETtvtle34ajfCnhSw8OjKkt1HkkLt9zhpGCFtzZumFuPQ31I55mIWlA8NWxXHv0w8o/g6K36alcgRheGUQHrTRMfzeNXP8AMnQcfiLAG4dOp3BCgi9rjqpceD6X9NfPh/EqUYiQtjDNNEAxuVCTyBVJsPC29BtbVzxnha1EDwsSFdbXFrj2IuCLg2O/tqFy7w54Ov1LXkqpZVsb9rtdf1t6aCxr6bqRun76Mv8AeUjSH8GqYQ0zxLfFkgqQTYXNRTJlYADtyQgfrck31oZfShyTwR4BC2cTqKGKmco+QLU7vYqbWKHN773uALaBx0a4w1SsLqQwBIuCCLqSpFx6gggj0II11B0H3Ro0aBe45JWLKPlwrIVvvbY3K28X3yV//ht72aDG3ERnezBASpst5TGQuJAFh1AC/baxIAx8abr6DoFXo1LxEVC54yLkqgWkjXZ7eLltyV2BFhbcqY8/D5RPC8VNYBD3MI2ZLJPgMiC4ILBQM7BZGWxGRDloGgTKZa5L3MrFnBJKx2uYYO21rCHLqg2sQQO7clurzV5DWzuAxsUj3ZVYhBt/RFsQG+43bu8FW6+i+gSf8nTLIenHKv1VLOFCsw+ajJBa5EqmPI3sGUAj9sjXimgmEiF48XMhclYoM+oUVJCNt4iO0vfPEAF9PJ1yUf4nQLPDzVJRojK6yqI1OIVsUURhschu+JP3A3ZWsLWBq6zll5Je6nQi6nJ4YSQJJITK1yGu5yqCyksoxQgbAl/HjRfQZdL8JYqvDrQpCVCsTFEkZbInOP6VluMV7mDEZtbyMb6b4U0PQeGOIxJJIkjhGJuYrgAGTIqLEjtsbE+9tOY190GFV/weqoZQsMfzCZWEhcIQGVixsXNnU2wYk95YlSCANX5V5bSnpaeMworxLlb7sJGUh2DH9o5MCwte59Dq9OvugpuBcCNPJVMXzFRUGYC1sLxomPnf7fO2rgIPbX3RoPlteWiBIJAJHg+1xbY+m2vejQQ+J0iMmTx9Tp/UUYhjkFIBUH9qxIH56Xo4uIp0miSERkFBS9qpAuP02ZwCzMpADCOy2NlBtnpt18XQKE8HFgKhEkiYlcopmVRZul/RpENh9QfdIzAKR95Jxjy0te/SWR2aQvLJYDBECx3h6rxGxImC/SDG4c3MgjLF41zH3aDN6jl/ic9OUl6pk6RVG+ZRDG+RYuRCoEjWIRCbCyknpk31M4Vy5Xw4rCRFD02ijVpL9EMyskjQhApmVcrgMcnJ7sCAugaNAh0XLNZHLTP04+lSxdJIY6hhckWaYkxBWLX3Q+wORO2ntdfdGgNGjRoP/9k=">
            <a:extLst>
              <a:ext uri="{FF2B5EF4-FFF2-40B4-BE49-F238E27FC236}">
                <a16:creationId xmlns:a16="http://schemas.microsoft.com/office/drawing/2014/main" id="{53747750-831E-4323-92E0-A9EB3D6D6C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087438"/>
            <a:ext cx="2038350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en-US" sz="1800">
              <a:latin typeface="Arial" panose="020B0604020202020204" pitchFamily="34" charset="0"/>
            </a:endParaRPr>
          </a:p>
        </p:txBody>
      </p:sp>
      <p:sp>
        <p:nvSpPr>
          <p:cNvPr id="70661" name="AutoShape 8" descr="data:image/jpeg;base64,/9j/4AAQSkZJRgABAQAAAQABAAD/2wCEAAkGBhQSERUUEhMWFBQWFiAXFxcWFxwdHxggGBgcGBsbIBoXHiYgIhkmHB8fIC8iIycpLCwsHB4xNTAqNScrLCkBCQoKBQUFDQUFDSkYEhgpKSkpKSkpKSkpKSkpKSkpKSkpKSkpKSkpKSkpKSkpKSkpKSkpKSkpKSkpKSkpKSkpKf/AABEIAOsA1gMBIgACEQEDEQH/xAAcAAACAwEBAQEAAAAAAAAAAAAABgQFBwMCAQj/xABLEAACAQMCBQIEAwQFBwkJAAABAgMEERIAIQUGEyIxQVEHFCMyYXGBQlKRoTNDYpKxFRY0Y4KisiREU1RkcnOTwRclg5S0wtHS8P/EABQBAQAAAAAAAAAAAAAAAAAAAAD/xAAUEQEAAAAAAAAAAAAAAAAAAAAA/9oADAMBAAIRAxEAPwDcNGjRoDRo0aA0aNGgNGqbjvNUFLiJHJke+EMal5JLfuxqMj+fgepGquOp4pUbqkFDGfHWvNN5H7CMsa7X2LMdA2318y0r/wCaVQ4XrcTq2I89Lowgk/8Ahx5W/Asdex8P6ci0r1U29yZKyoN/zVZAv+7oGW+vLzAC5I287+NLh+G3Dj5ooT+a3/xOvQ+HPDv+o0//AJY0F8KxP3l/vD/8665aon5E4efNDS7/AOoQefxA1wPw44d/1KD9Ft/hoGS+jLS2vw8oR/RwdE+8MssRP5mF1JH5nXyXkiIG8dRWxe+NZM1/zEzP/K2gZtGlpeV5kB6XEqwD2foSb/nLCWt+F9eejxOPdailqR6rJE8J/R43kA9/sP6edAz6NLI5xaL/AE2lmph6yACaIfiZIblQPUuigb+gJ1f0ddHKivE6yIwurIQQfyI20HfRo0aA0aNGgNGjRoDRo0aA0aNGgNGjRoDS7zLzA6SR0tKoeqmBK3F1hQbNNJb9geAP2m2Hraz47xVKankmkvjGuVh5Y+ij+0zWUfiRqt5U4C0KNNOQaqoIedh4BH2xrb9iNe0e+7eToOVNwSOggnnAaoqem0kksh+pMUUsFyt2psAEUWXbb1PCLnaV5IY4qGQmZTIrSSRIhRDGGcFWditpFt2gm/gb2aKmDNGW9gylf4i2qfhfKohNMxkLtTUvyw2ADX6V3tuQfpjwfXQRuTua2rI0yjJYRjqTIF6LOLB1jOZYi/g2sQLgnTNqh4HyfHTSvMHeSVxizMsaC2WdsIERCct8mBb0vbV7bQK1Bzr1OIvSgJ0wrhHDdzSQFOqLeMB1AoPnKOS/jZh4jVmKGSQI0hRCwRN2ewviPxPgapOF8h09O0MiD6sJkPUxTKTrXzzIW53Nxa1vHi41e1kLNGyo/TcrZXxDYn0OJ2P5HQKNFzy/RlqpmpOiiX6cMrNIjtbCNzIqAM17bqpBI8gE69Q8/SSiIwU6Or07zyXqApTpSCKRVJQo1m2DFlUgXuBY6sIeR4chJLJLPNmrmSV7lumSyLioCCNWOYRVAyCncgHQeQKRgBJEJQryOok3A60nVZMVspjD7hWBtYHzvoLnhnEVnijmj3SRA6kixswBG3vvpW58qTFPSFq2Skhkd45WWSNF2hkkU3kUgNkoH8racUUAADYAWAGuU9MrEFgDiQVuAbHxcXGxsTuPc6BGm5tqPlbRCSaSWoMFNL0gryRiMSPP0pCikouag9qsyKbANbXOLnSqSDqtBLIUjqI3VYhfrQSL02kKHCPKPJmAOIIIBJsDoJi9fXUNuHRYumChZCxcAWzzFnJtvcjyfOg5cslmo6ZncyOYELOfLEoCSfzOqbjNIKCQ1cAxhJvWRKNipsPmFUGwkTy1h3JlfdVOmakgWNEjRcVRQqi/gKLAb7+Ne5oQwIYAqRYg7gg7EEfloPauDuDf12190uchuRSmFjdqaWSm384wuVjJ/ExYH1vcH10x6A0aNGgNGjRoDRo0aA0aNGgNGjRoFnmdetU0VNYlWlapk9sKYAqD+HWeL+H46Y3U4kA2JBsfa/rvpZi34zL4ulDGFv5+pPIWt7DtUH8l9tXNPx2B6ZanqqIGQOJHOC4nwSXtYfnoEyi5+l+XZpF7Y4Om8txkKqOBpZEZR2DxYW/b7fUDVbxLmasFPUITI+BpLzh0j6fUjp2cgLZmLOW2At3EeNg7TpQ9JkPReKpcFluHWVqgjE+SO8i4PgkXGuEXNFJ0TKe2DqdFWaI2lK3C4KoJZLggbfsmwtbQLC8wVTS8SXOfqxpUinQWxsh+njGIfv8AFmLkn0Bvq/4VX1PzywzmQgUzsGsAktpIsHOIsswDMrKLC4JAswtPr+cKeAKZHcZJ1bCKUlI/+kdQpMaD1ZwPB/HU+t4tFFC07uBEqZlhcjG17jG973Frefx0HbidK0kTIkjRMwIEifch9GF9iQfQ7HxpErOZqpKmTqARtDHDA92YwK1TUEGcjIdgjRStyCC5UnydNEXOlLg0kkwgCvgwqAYWDFcgMJgrXK7jbcA29bcvmaLKSbqRt8xHFndsldGZo4SVO2LMWUE2BPk6ChoeeJpHiQNGXmaAxoqN9SIySLUTjI7JghYX+3t3Oa3YOda2WOnUxs8YaRVlljjMjxRm+TKihiWvZQcTjllY21ZcPrY5S4Q3MUhifYjFgqsV3AuLFTttvrx/nBSlXf5mHCNsHYSpZGJsFY3sGvYWO99Ak8X41VJBCaEVc0cStPI8wKvIqyELGesgZgbMcQA+PTPrvKlmrjUI0iyGE8RtGEFmjjQGIZ2O8DgtIDbY4g3DDF0pqpHBZGDAMykj3RirD8wykfnqoi5zo2mES1CGTPp2GVsr4452xyv22v5287aC8kQkGx9NZ1ScrV8CU0aOGMdLLaUvkY5JIFUobjvT5i0isTsAwNsVvoklQqrkzKFAvkSALe9ztbXAV8RMg6i3iIEncOwsAwy9rgg7++gV+R6IxyMIqeenphEilagnKSUE5OAWPhe1nsA5sRsty6a4GZAbZKGvYC4vcgta3vYE2/DVVw7nGmnk6cUocm4UhHCvhuwSQrg5A3OJNtBG5WONVxJPaqWT/wAylh2/THTLpZ5P7pa+W2z1rKp9xBFFAf4Ojj9NM2gNGjRoDRo0aA0aNGgNGjRoDRo0aBarQIeJwynxUQtT39A0TGdBf+0nV/uj8bVHDeWqw0lPTSiniFMkRjIZ5c5IMcS6BUHTuCbBiQSpuCu7TzDwj5iBkDYOCHif9yRDkjfiAw3HqLj11x5f4+s6lHHTqIu2eE+Ub3F9zEfKuNiCPBuAFHQ/DSNSZHmdpmdJGdFVBdJnnZQo/qmZ7YG/2qb3AOo6fDIgMq1clgIelcW6QpzKqIOmyEp05MTuCSCxJuRp8DaSH+JES1tRT9rCFHK4uC7yQp1ZUwve2JsrEAZJIPbQda74eiXpNJMGeGIIp6d1LKxKs0TuysLMQQ1z6qyHVxxbhL1FJ0i6pITGxZQcS0ciSEAE3wJW25vY+ulabn+ZxJgkcHTkpg3X7gEqgRkSjgFMsbOptYm+4IDbyvxsVcHVsB3sl1JKNg2OUbkDOM+Q1t/00CzxXkaW+NPKqoan5kuzOkwazLj1kDFlsxxJF1Che4G6yW5Zqy8j9SlInhjjmjliklB6aspAYSR9pyJ3XVgOPSmu+WMccaeQ7yPnMMbkxqI8NjcEF8hiSVAsdLPCviRKtMamojDRN0xGwQwKrysymLqVD4sqAAmUWXe1vYG3l3l35eGaMsWMs0rls2LYuxEYybuyWIIt/wCzfVJSfDkfTEsqlYekkaRwhAY4JOoBICxydmAuwsBY2AyYG3oOcI5OimDtLKquUitKsaOSFd5UPTCmxIOVzY2BtrxVc9U6oHXOQNAtRGFXeVXkWIBQbHLJk2IH3ra+9gmcv8upRpIkbEo8zSqD+wGx7Af3Raw9hYeml3h3IbQyRSFxKElYmGR5emoMzukkalsVmUMPuVgSvaUPcbbmrnOGgaETbCVyMi6KEVcQz2cgtbIbLc2v7aqeJc4VaNMOhTwrCiSlpJZJLrNJJFH2wxixJQk2ZrBh53ACNRfDuRqV6eodMcqdFCZFXipWB7wbWaRbgqNhZdzbXup+GbEsVnWQuY3c1MZl6rxGZV6iZKrIscgAXbuijPuDZ1/P0URkXpTMUYxqcAFlkV1jMSEm5fJ1AJAU387G1rwHmBKkSFB2o4UG/wBweOOVWsQCCQ9ip3BBB0FBS8gtHURESgwR9JzkpMrPTwGCPuvbCxyO173Hg31Gq+DDhgSqXGd0pkplD3zMgVYoVh84iRrK6+P2hbuyfXfY6U+GA8QqRU3vSUzEU3tNLurz+xRRdEPrd29tBccq8G+VpYoScmVbyN++7kvI36uSf11b6NGgNGjRoDRo0aA0aNGgNGjRoDRo0aA1Ucb5ahqcWYMkqfZNExSRL/uuN7e6m6n1B1b6NArqnEoNl6Nag8Fz0Jf1xVomP4gJ+Q86rIJ4Yo0hm4fWxKkhlUmIz95ZnJzpWkLZZsDfYhmU7He85g54pKPaaeMSeBEGu5J8DBe4XuNztpMT4rzyskdPBTvM5U9J5JkZlYkFk6kKh0HnJSTYMcbC+gZk5s4UwKNNTIMVUrMBGLJ9qkTBR2nwvpvq+pONU8i5RzxOp8MsikfxBtqgj5skDKldRvTKSQZS6yQg7Y/UHgNcgFlFiLeu1rUco0UrF5KOmdj5Z4I2J/UrfQFRwKKaeOdy7mLeNBK3TVgGGfTBxMlmIyPpr1PyzTtAsHTKRoQ0YjZkKFTdSrKQVIJ2sdQpfhzw5vNFB5vsgH/DbXhvhtw23+hxfzH+B0HWblCI44yVETCMRlo6iQM6oSVyZiSxFzYncAkXsdeByNS4Sx9NispS/wBV7qInzjRGDXSNW3CqQBc6gclcLjhq+IrAvTjSWKNUBOIIp1djuT3FpCCfYL7a8cNkrq4GpirBTwMzCGP5ZHyRWKrIzOwN3tlYWFiv5kLum5PpUVlWLZ4jC2TuxKMSxXJ2J8sTe9/HsNdq7l+CVHSRL5oiObnJljYsgLXubMSd/c++q1eA1rEZcTcecunTQLf2t1BJYfx/Txr2/Ksz2D8TrCPZRTx3/wBqKAG366CT/mhSGVpWhDOzBiSWIBDrJdVJxUl1VjiBkRc31VVtVw2jmZjMkczzdYxROxZ3MfSuYYrswIubYkZb+dTByBTMPrmepP8A2iolcfnhkIwR7hQdW/D+CwQDGCGOIH0jRVv/AHQNAsTQ1PE+x45KSh2zD9s1SD5QqDeKE/tX728WAvpwghVFCqoVVAAUCwAAsAANgANra9qLa+6A0a+X1Eg4tC8hjSWNnW+SK6lltsbqDcb++gmaNGjQGjRo0Bo0aNAaNGjQGjRo0BpC+KXxCTh8TRI+NVJEWiOJYKMgpJsdja+N9rqb+xc+KV6wQySuSEjQuxAJICgsbAeTYa/P1dx6aSpqGl+pUu8SQyYN/wAmkhkNU9OgZSWKuRHtuxIxuLjQfeA8EkeSJGEvUbBaZJZAqjrI00ssjQMrlyql8CciuIZjkl9l5U5JjooRGW6pDl1LA2S5uFQOzlFBvaxv73O5RvhNwsLW1itkflX6UOSYnGXyzZqHMvTjQG9tgdrW1rt9BzljBUqwDKRYgi4IPkEH0tqh5AlJ4fCTcrZhGWNyYxIywkk/tdILfS1z/PT1LKF4m64tg9PS1cEbHcgnFyCzg2GBP5XOx98pwQ8Nhzhdp6FwMp2JLwMpItInpGAcSVRShU5i26houvh15inVwGVgwIuCDcEHcEEbEa9NoM4qaxhBxFYtpaviLUsTW9Xjihdhb9wLI34dM+2tBoaNYo0jjGKIoRQPQKMQP4Aaz7kcfNVPU/qoHnmUf62sqZWF/wC0kFvy638NI0Bo0aNAaNGjQfDpbqjLV1DxAyQU8Nld0bF53ZQ+CuBdY1Ui7KQSxsCMTdhqZcUZrXxUm3vYX1kHE+KzRRUd6mciugE8ocNJ1GZYrxJ0SJYiSwGzLHuBdbmwWNQlJEmNVxMy06u5SmgZhcNK20rCR5GRScO5kQY733J5cQ5loFq40ieej6KYJ0qZFWRZ8S7IksZtiqKeoFuV2F/W55a4q8lJUxxLHTVEDFGXoiOwEalW6aGSxx2Fw9iFuh+0rXK3HnqqmFRPVETtMjh6sB0AQyrJ0ovs2ugICi+B2vhoH8cwyQC9ZCscV7ddJeoqjwGlBjjZAfcBgPUqN9MatfVJy9XdenKzYu6tJDJdR39KWSAsU8BXwJt48jXPkqQ9B4yf6CeWBbm5wjkIjBPuI8R/D10DBo0aNAaNGjQGjRo0Bo0agcc43FSQPPOwSNBck/yAHqxOwHqdAv8AxUVzwyXpqHOUZYMezESKW6n+qsDluNr72B1nXK1FVRRy1mKGsmqBSw5EMokVDG0oRSVaRiChfKwUSvuO1ptL8QZpeKwSThoaZyYRTsLYpP2xyyENZnd1sVIKoP4lj4XwuWw4cYYOlDM0ssjMjXR5nljCQowkjlYG2TWC4kqW20ELk5c+M1AmCtUQQ4yOAVLP2RrLjbHvhAtiQFGVh3nWmzXx23Ppfx/L00o8H5QalrpJYFhjpZI1UxoCLFFtcoBiXLftkmygi12J04k6BCNdX1BslLCoIIzlp2srXANzO8blbXN1jN9M3LHL0VHTpBEAAu5IsCzHdnNh5J/lYemoPPFAzU7SrVSUywBpXxzCuFUkh+kySWFrjFxv5DeNVnLzVlPErvSSS9VUYqla0hi2vjjWMAtgd8HNz6bX0FrLwOWmYyUBVVJu9K9xE5J3KEAmJze5xBQnyoN21YcM40J4mdVZWUlXicWdHUXKMLkX8EEEggggkEHVcecJPA4dXE+n04gD+pmsB+OuXCpjA1TWVpjpBOyAI8yWRY0wXJ7hOoxJviSLBBc2voPXw44AaXh0COCJXXqygixzk7mBHut8d/3dNGlz/wBoNEWKxSmdh5FNHJPba/mBGFvxvtry3NdQwPR4ZVMf9a0MI/D75C1veykj29NAy6NKstbxMgt0aKED/pKiV7fiWWJQBrh85WGISPxCgjRgrZrAzLZyAuLvUgEEkAG25O2gcb6NIZq6tJ6RErkqTOeoU+XRU6CgF5MlJYXyVV33Zh6A6fBoONWmSMt7XUi/tcWvrLYeBNxCDh6qmUdPTiKRpu2LJOmpKYd0hLRkHFsCtwHU76fOa6J5YgqL1FEitLFkF6qLcmO7du7Y3B2ZclJ30u8Xr6hxi7LTRxzQJNDEW6nTncRgmYAAA3taIbYsM9joPc3A6ThlKkRillE0iROY7B5TeyqRmpaMnYxrkSC1w12Y3XBuXaajktF2yyRkdzdzhJHlY22BOcxJIHgqNrajHl9Karp5IIFxcPFKwQFksjOj9Q3fyDHYtY5jxYXuW4QoyI7UcPnGoAV2kILOSBlnsRe4+433sQGbUvMZpuIg9NpRN8zFhGLuca+tkXEEgHaMi1wTkLeunfkQ3p5H/wCkqqiSx9L1Mgt/LVPy/CkU08tQEjWIOS8hVQjPWVbFu43RWSRWBPlWFidWnG4xB06iFypM0UbRhvpyrPUKrXT7epeRnDixv5JF9Az6NfBr7oDRo0aA0aNcauqWNGd2CqoyYnwANyT+AG+gj8Y4zFSxNLO4REFyfPnYAAblidgB5JA1jnMHHDXuJalWCJ309Msiq0eNzm4DktMRbbHsuB6kmVxPjFRxKo+YjSoMULXpUWCQi3/WDg6EuwuFuCAre99Rq6I2u3XiIBZ+qZItgNyFkja+w8AH9dAvcN4ZTvAzSSKJZhuy79JjbpqT8woBSw+5Li1yD66ZwDmLqGlrmIxlX5KrsRZJY3PSf2xMhZR/48es66ZeSOYzNTKFsHarp2eVGuy3YyQskZ2PTKkg2vp45VgCzGKYvNTcRiIyeSN0eaNSHAaF2tlCBuWuTGfJ3AaRVs2DdIKXscQ5KqT6XKgkD8gTqDxbhHzUDRSuUBa94zbZXyUHK4IIADA7G7aq+HVbU8qU1UWJF1pqhibTAgDB/T5kAAbjvtku+QE6r49BTh+rURxszEhaiVEsfAAvuENrjY+b+uwJXLnBqeSo6cnDoplEjJ8ytNJGFeK980kLLYlbAh/JAxA31qIXWQcS+J1JTVKPSy9fdUqHuSJY1WxdiyqGqU2xKXyXINYY469DJkAQbg7gj1B8H8tB9NhpA4pWmed6jompippvlqeILcNJ/wA4mK+CVAaJCdgQ3719NHN/FzTUc0qbyKtox7yOQkY/vsP56V+Fcyx0UcdKsRdI5BTK+agySKwE7kPax6jkgAs0jZ2WwyIe5aniUmCU9OtP0QcrkKjsVTEID5QBm8iwKkHdQDBFSzTzJPxTtad0MVOzEjKyiM/TvHEq3LOrA3cDIEAtbrzfUSsOlTMi9VE+oCWkDo8oxCDFFKiMs7MQgdwRkljXqazMYRQUMsshIHThYuzUzT2LhixIlUh7RgkG4O19BG5X4VDWSzdTry9NKe8lRhaUowJGKqRiDAoYFmIMkqnFsrsB5LoVmDSKGdg1hK2VxkWk2Ple+xBuo82uST4i5Xq8oGkrWYxFs7FwJB8ykiEqrAZCENGS2X3eD51U8T5TWkpWwlkkrKm1IsrO/wDXt02IXJrYJkwNyRix9WuF3yPSiRXrccfmLLCvjp08V1gUD0y3lI95Pwtps1woqZY0VEUKiqFUDwAoxA/QAa76D4w20lSBK12mcpFRvG9LkzWapDsFUqdgqBwcCbs2TEBQ3c5VE6qpZiAALkkgAAbkknwAN76wPmnjjSQpToSaKmcNHLisc0hQsqWBkBK2Nsgqs97hfcG3mOkFaI45a948FCiphb6UiVCg4zJt05pI/BJwa4tbLDWicM4esEKQoWKRqFXNixsNty2//wDenjWd/CigQtUAC8ZgjEkZuRnI0mSPkSHYRLFufRyPU678L5zaP5mip0eaSlmMcXUsco1xZgSZFLMgEgUsVBCJdgxsQ4pwsVjSIasU7PVTywIYu6QrK8CsXcgSABTYIA8amOzLiCWXgPKky/L/ADVQswpVAhSNCikhCgkfJmLSAEgWxVfIF/CJUpUSULhmDxVMyquKZBpmlWWaWBEORjVUmOSlM/uVU3d5PKfxGngZo6gSzRB/LRFZIla2PmSRnA7rqxyAU9zGy6DXxo1xpKtZEV0YOrAMrKbggi4I/DXbQGjRo0BpL+KlbjSRxFiq1NRHA7XtZDeSQXPi6IVudu46cne2s0+IHMcM89JDTys7pVEMYupiGaCVQvWikjtLv9gkBsTfa4IUbcPjnVSsQlRdlkiiRytrWHTj4fPYAext51In4UxAZoHFvtaKCVX/ANodCk/gDrzVRZSgVCr2+BUdAtt/an4nI3n3U6gypTmWz/K/gDJwo/y+Wdv5k6DhRpIsZSORnhSXpvFJI1Oaay3tEJOIAMLkdr387G22p/DOMwTwzQmsEMsZEkDVBp47TRkNGwYSux/dPdbF2GufHKVoStTBYBEEciwuAWjvcW6NAEGDEsSMjiGGp6g1EJj6hljdd1kSvlRgd7qYYYBb2I/A30FnzTzW1ZwxUpYOrUVMbBoiuXRERAnYgblkcgLa5LFGAO11LgyvBAapGDLEcKnBJY3eJ7NHVkJLHIxLhgSzG6i5VWVgGfgbfJV6yyrtVgQySiCojVJFYdI51NyerfFrk3dUPudUHEamLhldUBpIERZHLQGBlapgqgJGHVXtbAllVWAsY7X7joKWj49J1peuEBqVLy3qnAxX6SoW6+LApewJdib2/d1rPwp4mZOHrEwbOmPQbIMMgoDRMMwDZomQjYfkNtZNV1MnD6oSRdGQwt0Ume8jNHOI2gmudu2LsUlse0gDbdw5P5wjhmqyxlqJ5zFLGpYGRz0irqcUSMLGUOTqMQpAuSANA5c3PnNw+C/9JViRhfytNG83p/bVD+YGpXEammp5ELIgknlAXFFyd7Y5FreQG8k3sSB5trNn54arkWZZY16d0ToNEjKJQMrSVWchBxAJ6EX2gqbXvLiaaYdWJkrPl8pDlVpUYERlgLJDFKHLKoAVsSfN7XANVTzrK1xTUc0veUDsLRsRL0zZhftxBbI2C+GsbjVTNFLNO8tPw8xTqzzGScyBHkjD0qbFdz0iHUpsfH9rXqn5i4iCI1gzkAzJMWNyXbtJLomK3VSwU3xfHK6tqYOE8SqLiaYUyh3t0mN2SRVCreMizooYkktdm2IsGAeqYcUlKGULEhkm6gR0V8GRRAVJRvBJyBs2Qv8Ab2n5QP16jhsTSLKYKdqqR0cyKz2FOhzYksLtKb+6jUuDkRb/AFqmomUFWRGlayMrSEEbnbF8bHyBY3FgPPI9EBNWOpYxpItLGWNyVpwxf0H9dLKNthjYWCgaBw0aNfG0CB8ROIlnMNz0441kkAKjOSVisCMZFZcB03kKkNciIFSCQc4rAysszM2KI3aDESjHZnAiijUoFuDsMRfz6NvG6sSS1P0u9qtikkhxVRTRrT7XKhu7qX3Fsrb6S4qf5hjspWX6zB5nAaKMLFECBKCMmu/duANrDbQax8MojhVMwGTVRXIW7hHDFGNwfcN+Pm4Bvqp5TpPnYlWyiANKahse6ZpZ5J/lQ5APRTL6ltmNl/f0xfDxi1NISLE1dSSCSSP+VSbZHz+frqdx3ia0dOenGC7NhDEtl6kjk4qLW8m7MfQBj6HQJPxD5giWoSAoZEgibJEAa8k69NECXFyIeq1huoZT4uCm0vDYgzM9LGc8QEESWjCg+CIgSxJuTgLWAyNgNS+K8SaND1Gp2Cv1WntVB2kJu0naoTLcgCzALim6ggxKbiswSJZWDPI2JUyLsvdJdgiWyCD0P3W7b7aDTvhzVteeJr27JwCbheuGzUXAuM42e9h/SHbTtrIuUOcIaapPzBEa/KIg6aTOCRUTtcjpAqbN4tbzY+mtN4XzDT1IvTzxzAeem6ta5tuAbj9dBYaNGjQL/P7OOG1RjNiIWJN7WUDv39OzLcb+2so5qgCRhw6COnqo2WFKmKREUyFTaJIclUBre+5JW+tu4jSLLE8TC6yKUYfg4Kn+R1jVdUyVFA0TEmWSDBlYXJli7GtZfu6sZ2B8n8iQ6R1CPI4DJHLEfuiksLD3UVkD3/AqNRuBIziaArMenIZUxWoIwmJcWRJZFtnn5yvb7ib6mcLqpZehKnWYSRBpDaqKnt9GLTx3v6BR+XtSVzrBUrOyRopYxSRyfLZBHIKv05IkfZ7blfB+5RfQXNA8jXV1Bj8WlREJ8+Vmoibem5OqOjplSdqdVijYEvE7NRZFSd0JkhBZlJJAJXtIsoC31Z8GlRJj3RIxOyq6Enb0+VrQCf099dOJcLnaUFFkjdSHjfCukGQ/ECaysCVYAi4JF9Ba8GmlnyonhapgdcJADEAikm7qY2CAg2a4FyR2jUWt5gno6rpzSwLMKcxStVK5SpSGQNTyosVy0riSRSoBsyv52GqytpKlyHkp1piL5SS0ySk77G80aoin3Ysb74jUtaiGBvmI5RJLteU1dM7dt7KLzgop37UxFtreNBWNwioleGGSmmgMobo4YAulPUGdFXrsjwhEewZ7nGwMZxFtR5S5Wem+pUS9SQKUQZF+krP1GBkIUu5IXJ8V2jQW7QdKnMnNL1NHHUxRjr0TipzBRkIB6ci2SUtiUYmwY/b5G2l3mzmieQHKR6mEWLgyiFHUnutTwSB8ADuZGY+SbDwDHOkkkzR0z1ro95ojHOFvFcDJAaxQ0NyMcETYqLeurHkmhmasMrtMY4IjDlKZQZXkZXPbUXkGAFiDI65MMbWOq34dGRK+NJOvY0sqRdVlZQiSwsAjjuKjK1nLEALZtyBquA99Bn9Bxqd3qPlpZagIpUMYuxn6q5GO4WIdOMlVXqXkIJ8DJpL8A4hMqK1Q0aYMrFmUtYtLYOkIVXkKGK7K4ClXxsTc3XMUKAXlrnpYbY2WSOIEnweo65DxsFYeD51R03FuHB+pC9VVyAjeJquoGVrDcFoQ1t97e/toGHhcUlLTFquczMimSRyqgCwLNiEUHAb2vc/j41x5CpsOHU5b75E6z3Fu6cmZ/wCDOR+g1X8T4zU1dPLDDw+oQSo8XUnaKILkpXLEu0lhe9sd7a68X4mtLTR0/wAwkUyrCrdyh8MljkdFfywUORsbW8E2BBryGg6rOFcvxQMzpm0jgK8kkjyMwW9hlIxsLkmy2Fydt9TaycIjOfCqWP8Asgn/ANNBg3FWV4IQ0tzUtJJk7xFEjeSSocdsZlR8WwIy+5j6ajdVBMhDRP1I2QKgjIBiPURSrQAWIJGwvsNWk3CpIYKJle16dHjxdsWzhWN0uQWQnte+4uNhrnK/zCbVMyNldc2P03ic2OJOOSuvp+O49A0T4X1I6E8dx9Oqk8C1+sFnG2K7XcqLADt2AGl3mfmtmqBNGqyXZ6akQvjaxtUVJAscDZoVcHttcA521UcI5klj+YUErLUJHTF7swjmyKRyZHwjQuXV2Fvo437d+MWEtpOlJ08FSBAyqYoY7dJQc75Ed7EWuZCL2A0FZw/gBf6whSQjJQ6UdYUsHIxUww9MhSCMrM179x1EMSmoZWWG8SBMekYyGkOTHCqCsSqqtshbu28m1v8A5OprbQ1IO5sJ3UAkk+kpA3PpqNwqpgQVCXVV+aa3XaFvEaKTlVIxuWvvt6bnQdjwuGRuzJ7U8SuAsC4szVBIAQgY2AUHv+4XvqZwml+XngeOJo3SeJclSLuSSZY2Vnie5VsyCCvkKQNgdVq0weaQFomCpEvbTwyt3LIRboCNVHcPcmwv4Grbg/Ch85RKsR76lTcwLFtCGlJBszEBlVtmF7WJI8Btq6NAGjQBGsp4pSiGpqoSkbr1esivkAVn+paymxAlEoI/K/nWr6RPiBSlZ4JgBaQNTuTb0BniJuD4KSKPxkA3voM84LwqMFozG7pT1EsfUcoqjFyybmlZQxUjbqg7G222rOpnjdGWdoYiwKhTVKA6nyGUcRQEEehWx/DxqDFCFq6kM0UZmijmRnWM7oTEygyUsrMScSQoHknV9L1VC2nmRox3RpDWKjD8PqUkZH4jQVPCeJSWFJVSO5ItC4kmkEqkbAdNpVaUAbqBYC3nUlKB4SUenZoj5doTiL7btLw2wH4ltRuJmCoYBpS7HyPmKbJD+8BVcQkZHHoQLjUSm4Q3WC0c1MyBTkJKdZZnNz9zwUzlyNu69yb/AJ6CTI0dNKBG0Ucbn0ekUfwV6c/y1L4pxopKqNUSRxsDisbzIWNhsvy9TLkdx4U+dcU4RXubf5QqaZR4jpqGtRdv++kag/lbXtuFrHL1nQkg/wCkTxSg2v8AtSy8TUW/MAfhoOPHeLV0NOUdpqeCpicKKphLNIyqt4QGJaLNCwBbIn90Ei8Gf5ZU6JqTL/VRxtUSOqqoKhcRUoQQu1jEv5LpuoKtZ6yIR1/SX5V0V4YkjGSyRMUVpxKj2Buem19hckG+vXNvLEqUc/V4pUVAdQgjcQhWaR1jUE9NiFyYXxsR5Ggz/hPG1opYZC0Ymp3dLymoxkVo2jzuokOJBVvtXdD9vq0T811E4zfiKCOxySmiqUjFr/1yQ9SwHrmPHpqT/wCzWerdZepRBVBUHCOq9LWJ6MYLA73JO9zbVrN8Ho5NpJIFBNyIKKGM7G9gTmbf97K42N9Avcp8nPXMKpGijjilJp5miaWScqzCTMvKGaAm9g5yJ/dGx0SSOtijZ3q6cqqk7UT7BQTsFqSTsPA1XnkVUlyHEqyORiDiJIEDldlJiSFQ3i243AsdVn+Tpn4iqSQPCzhxPLTT1EasAiss4ChUBdwEsWZtyDlhloK3iXNNZNC6rUrG37LxxKuJtuZmEsyRQi4ALFXdj4CqSzty1UQGKOnCOpjUMizDK6g7PG5Z1ZNxYo7YgqDbbS3zkZqUxtm0p+6Ke6xzqUZbwBkTCYyBjjEygEqbliBaXwn4aujvI9VIsnUyR4BGuwy3xeIol2eRiqADvNy19gfQNInM/EakzzLGtY0UKJ20YgzZ2Bclmmu+IGIARTfe99Wx5crAezik1vaSCnc/xVE/w0l8SnrYuImP5qVnaKMs1PToocI8oCMs2aZkG/UyjQBTszWGg9pXPIRG8dfEGp5HvVRxM6GHpbxLEM/2u5SACCMRtbSlTJNHGQJJmALMT0J1GUjs57VgLWufyv49tXVawk73EMqmIkvP8zUOYzcl0JmiCxk2HUKQR3HazC1rleSI516lIKWXIABputHhYi91gYLIp7gG2Ow73tfQJzJ1XANQkBHd1ZuqrqlnDKDLDGoBzxDF17iLHydWdVXZgdKCI3AOct8LGwAzpamck29CAfHvrpQ8XquEyTKyU7ObNKZpXVpfPTKSsgURlQwVGYhTcXUhr9uKyxvapmdXWRTJGxwR2WRTKAkuzXxRocCxCuqXXCQKgVBZnXd46chiC0EBmG3juqZlsfwKDXanqqeKIIKpTIHZmZxAjOzNkxxaqKg3O1lA1WrIrM9iiWa2cz9zAgEEIkTi4vYgS2JB3GvNTK4iutTJKerGjrCrxx9OV8HVwuRdW2UWPqdiWGgmS8YWR5yssjfXVGv3C0UKqoJhglitfqWxU7EXvsQzfDaAS1wYMrrBAT2qoCtO4Rf+bQNlhG25U7Ei43usx8JcC+CruT9NDD52AtFT3HpvtfbWjfDDhhRKiVr3efpi8plNqdBF/SMAT9TqeQPy0Dxo0aNAao+cuDmpo5kjuJcc4SLXEkZzjIvsO4AfkTq815cbaDA+LcQQGkk+o8UshU9VwSEnVO1lBckLIin7NmQ9l7DVt8uEZ1kVYpAPpyFaeByPYNJS0zedtm/Ualc2cEC/N0ZkZVkDTQKXbC0l2xC5BRjUBtvFnTVFSESJS1cMoH0em69CUWY452eJkUuGXYgBQPIPqFpBxZxEwkmXJdyDVlCB7l6fiBAH6ahw8V6pljkqKSeKOJZSZKmV1XJ2QoWfr5SXxsoFzf18ajx08YLu5qKjK+/zKSgEG+0UlMyBr+17fh5068icHWeaSeXv+Wk6UKso2YxpI0pBijOdnCjtFgrEfdchVcC5CqJ7FljpYLnZ6alkkcehVHpgYx/4hLe6jzp24J8OaClOcdMhkvfqSAO1/cFhZf8AYCjTIq20EaBG58wSVnZI5COHVTIkqh1LQmGVbq2xFwP4aWOLcPDhlWhp1DTmIBKRFaRGaAjB2GxKGXuXe243XT5UfD+meYzkzCc/1ySsjj0sGjsSoFhibiw8eb9U5MTqRySVFVK0TB0EkxsGAIyKoFBJBIIO1iRax0C5yqJ6eOrmELKFgyVJBIgZ0DsiBp7SMETFDK4F7gCwQAUXEKszuBNWNPG0YLCLC4JyDx/JNIhUrtbOOc3FzYgjWlcx8sxVsQjmMgUX/o5GQ7qV3xIvsfBuPw1TycoVGIU1NPMAMb1NCsjWGwXJJIxb8wToEuXhlPg2HzErJHkqvRxDpXuScRQsi3t91ydj+vfg3MogYdKfKNpIo4qcsjGQSSCIjpLLIYcAyWb6YJupjvYliqeQJpBZpKIDwQlDIgYGxKsI6tQy3AOLXGw21Mp+QjcdaqZkDpIY4oYYVZo3EiXMaZ4hgCBnfYbnQNQjFtegLa+ga8ymymwubeNt/wAN9tBxrq+OFDJLIkaDyzsFA/Mk21nnNtfTV4+jUThCuDyQUc0qlS6upWRFABDKQGRm+5gR7Rnq5ZTJM8Ak4iJPpU1TYCnhJOLwxMwSWXEXYq1yzY5DxrtxM1SSwAVlfLKbNLD0kjDgqrER2RY7gXBAmJB9fOgoeCrFFKsVTXqqXDRy1EMyOWRUW6mpiSMSgCwdzKyqVCY730KDkyIOZYJ5o1lRBJ05ATNgWZWMxBlJOZuwe5Ft9JE5kDCepkghlCJGfnpkeUuocvaGEN9Ji20IIYlVPb6t/wAOKJooXVA4prr0eqpRm7LySCNt44mfdUsLWY+GGg91fJCo6y0zKHS+KVCCZO7du9/rKzG5LBzcsxKm50gcdMck8z/JqkjNjKvVQlWjNpAFVG2YqrXYKCMXFiza17jXGYqaJpZmxUe25Ynwir+05OwUbk6xZpjI1ZJVx08bfONkJY6dgmSIAoaaNjkAACfBIJ9ToPUfFZft6rqo8WqZCAAPAUqBjbYA2H4a48cJkpj1JGI6sZ7lVrfXjW+7Ek2J26bXBtYjXHqU/wCytGbgdoSiudrkf0YUn9Ro4uiminIiVAIwwKwUYGzqwu1O5fHxva3uRfQcZHjVGLx2CguwNNRhu0Em16PL7gRc2H+Gtv5M4Uaegpom+5Yhn5+9u5/P9onb01h/BOF/MVsFN0qZkaYMZIZ0kISM9RskjlcC6phuLG431+iV8aD7o0aNAaNU3G+YhAVUKXdvCi/r42RXck2NgqMe1jsFYj1HzEhjDYvkWw6YALZAZWsDb7O+97Y2PqLhD5z4K0yJLECZYCSqqcS6MLSxg+7KARfbNEuCLg5hmIVYBZnpJJGlDRs5enYsBKRGvSyQlbFCoaMkne9jsMXGo2CkMN73BIBXHLLIE3FipB9iD7aQ+c+ASS1PzNHOilxDGQGSznrsrObsoc4G3kN2WB8WCkkh+Yps1V5kQkAxqXV8SQT3UDAbjxnf/HUPgnEvlpiyxVK9VgXNNGVaPGPEdjxrFKpIvZkUrfa++p/E+QJOq7iWAMDiGgVT1HAzVZaXplGkNmPc5uSPFwRxPBZRiOkjhTacwSfLFGcKQZFlbHyGBwawswt4JBt4Vzs0hxirKOpYHExy50k17HbFswxJsBZVFvfV4OZplW8lBUem8JimU+9sZA9vxKLrJ+M/D6oqkWQ1dMIWF0T5iVY7EF0P1EfNyhyPah2O3qE2TlqspHtHVILKHBiqwna2LBlVmRrEMGGwuCToP0VDzjfzR1y/iac//aSdezzvTLfqdeKwuxlpZ0Vfzdo8P97WBNX8Zp06vzNWYPWVZhKgBIIJdXdASN9yPNr7670vO3ESQW4hNjsPMe7FvFwPsC7lvS6nwykhusPxA4e3ish/Vwv/ABW10PPHDx/z6k/+Yi//AG1ib/EfiIIArWIJvvDE4CLsz9yXIy7V3F97nYnXuPnStaQhpwLsbK0NKpXBjkGdoip2xOYGKqSzfaRoN2pOO08ovFPDIPdJEb/hOpPzafvr/eGvz/8A58GY4yR08qA26ktJTyZlVYuY0BjHTDAAEuTZhe5I1cVlLhTxyxUvDJneaSAxvw1YwDCsju2RfK2MZKgqCch4O2g2SXikS/dLGv5uo/xOoUvN9Eou1ZTKPxnjH+LazPgMErNVGSHh1OlNGszCGgUlwwkawykWzAR+vuPGmvhPK00tPFK9V0nkjV2WGlpgoLKDYdSJmsPFyfx28aCdxfmfhMyYz1FHMl/tZo5ADa1wBexsfI1TLS8EIutCHU+GTh9Qyke4ZISpH4g67cJ4JUTT1KNX1Aip5FiAiWCJmYxRzMxaOEC31AoW3oxvqdxrluGKnkkmrK1Qi7yiqmDL6AhIyFZr2sMTckADfQcqPidDTC9Lw+YG1rxcPkjNr3+6WNL7+lzqLxT4gMuQJpqMC1/mJetKLi/+jUpJ39Lyeo28jWe8T45TqXjnhoUk+1/mBNNKe4gtgvU6clgLo0mS77+NcKfi9OoVFq8AAUTAVMSrtcC5niSwP4k/noGCq4yXYvG5MwUj5qpxMoyBuKeCO8VOAfJezEHwxF9UqcJj/Z3BJP8ASSOScrtvffcsT5386iyc0dN2UcTzAubZ1RC3tsGb5qMqPwW/9oeNSoYWkKu9ZUSL5GMtW0f6otClx+RufXQepOFCNW6rNElrEyxKBv5Aeojxv7C+qnOC+MPQemCYkySdMSNncuY4HgumPYvU7tt/Nhff5rIF6kcJyUFw0HDqmMAAEk9dp4PTY+PUC97an8q8EPEQJKWSeOJHs0zzNe4RTZYVkkyaxWzSSYja6vuNBd/C/hTSTy1UoQiMdGJkJILNaSdrs7km+KEliO1gLb300ahcH4THTQRwxLikahQP8SbepNyT7k6m6A0aNGgWuY6eB5EznWGX9m7WJ3sD2sj3BJAZWU9zi5DMrSxy8BGgjkIdWLh2UNkWUoclGIIwOIAtYBbbC2uXGeAyTSMyyYq0SxslwBIA7F0btJClWK3Ugi5PoNVVRwGpUMC5k6lRe3VdVxtMSSUQFR3IpHcDiv5aCXW8nKVbFyXIJ3sLlknU7gGwLTs2w2NgPOqCq4d07JIjM0sghLJ08UareqJ2G4ZEnyNwL3WxOROrxOXahWjPWyIkycmSTcBojcLuLlFdSuw+qxuT5pXgkiLUxmUVMhFvqS93Vp2hVy4Q2fOF5MbWFvuBtoGH/N1Y5XmaY3Z1kAa1hg0psLnxeU3tYbLtckn7HyZGDGwdyysGfJmcSFZBNcq7FVPUybtAtk2o0vLczSlwVy+qA/WkvaV1ZTjjiLKoQgegvvYAeW5YqCG+rY2YraWTd8WxkOwt3FThuBgCLnwECHhi9b5VTJeLoo8tkUENBsAC2+0KXXvF2U4HHJKLivBJkrUillm+XeeniVllIYD5aRe1QS0amdRuLC+QubbNPFM5qmQRNNGVjKjtlC9iyhmXxGzFpoSLG56TbjHUDhkZE0eblHkkKKheYkKjTTNG2YBH0XGIkCmwNgt1BCwj+HNOQxNRWOJFs96uTvW1rHEjIY7b+msSqOTJMpbUrSLDK0bH5hMiI3K7I2ThjdNwCO5bDvFt04Fy/PCti4AFOsYs7tZkjRAQCqgKCrHe5N/2dwUys5sp4ZulJU4ywMymxqTgbQhsGWL6hDRsxVsVvKLE2voEBOVZBN0BRIspv2Szf2JJLllQJgMFbza1huGYiPxThUjM30pVkICyxosrlipEYhLjPuvF1LsRfusBZRrRKXmyBEASqKxiB4xjHV2yPYr90IsFcEkqdibAXUs3ziPPNOBLEteUkublxU9jq01z/Rm1soxja30mHbZSQSk5JrUd8onKRKCCkhsxRy4jQiYXKBZCQuTLi2wbuD/ylw/OCmLxqIhxCo6iMgjAV6eWAKYndt2ZlGF2vl67nUJucqUmTCsxHUldCEqSFyFSMu+IYsBPGCq3AEZ3JKgs/D6qOop6TCYlzUSrG0gkBLLDUdoJjQ9gNrsq7IRubBg6Jwi8/E4YkEavSQxxgCygtHUiwttYFgTb30ycrTZ0NM1iMqeM2IsReNdiPfS9TcHkkeRFnJWNo45B1Jr3X5aR1uw37Q5yDEkzkG2+rHlOM2kvIZMSInyZz9SIssp+pviTjb0IAI2toOvLO1RxEf8AbB/vUdM3/rrhzgQ8lFB5EtYrMPdadHqPytmiA/gTr3wO68Q4gm+LGGUX92h6Zt+kQ145hP8A7w4b/wB+f/6dtB8+IFKXoXjU4vM0VOH9U69RHETtvtle34ajfCnhSw8OjKkt1HkkLt9zhpGCFtzZumFuPQ31I55mIWlA8NWxXHv0w8o/g6K36alcgRheGUQHrTRMfzeNXP8AMnQcfiLAG4dOp3BCgi9rjqpceD6X9NfPh/EqUYiQtjDNNEAxuVCTyBVJsPC29BtbVzxnha1EDwsSFdbXFrj2IuCLg2O/tqFy7w54Ov1LXkqpZVsb9rtdf1t6aCxr6bqRun76Mv8AeUjSH8GqYQ0zxLfFkgqQTYXNRTJlYADtyQgfrck31oZfShyTwR4BC2cTqKGKmco+QLU7vYqbWKHN773uALaBx0a4w1SsLqQwBIuCCLqSpFx6gggj0II11B0H3Ro0aBe45JWLKPlwrIVvvbY3K28X3yV//ht72aDG3ERnezBASpst5TGQuJAFh1AC/baxIAx8abr6DoFXo1LxEVC54yLkqgWkjXZ7eLltyV2BFhbcqY8/D5RPC8VNYBD3MI2ZLJPgMiC4ILBQM7BZGWxGRDloGgTKZa5L3MrFnBJKx2uYYO21rCHLqg2sQQO7clurzV5DWzuAxsUj3ZVYhBt/RFsQG+43bu8FW6+i+gSf8nTLIenHKv1VLOFCsw+ajJBa5EqmPI3sGUAj9sjXimgmEiF48XMhclYoM+oUVJCNt4iO0vfPEAF9PJ1yUf4nQLPDzVJRojK6yqI1OIVsUURhschu+JP3A3ZWsLWBq6zll5Je6nQi6nJ4YSQJJITK1yGu5yqCyksoxQgbAl/HjRfQZdL8JYqvDrQpCVCsTFEkZbInOP6VluMV7mDEZtbyMb6b4U0PQeGOIxJJIkjhGJuYrgAGTIqLEjtsbE+9tOY190GFV/weqoZQsMfzCZWEhcIQGVixsXNnU2wYk95YlSCANX5V5bSnpaeMworxLlb7sJGUh2DH9o5MCwte59Dq9OvugpuBcCNPJVMXzFRUGYC1sLxomPnf7fO2rgIPbX3RoPlteWiBIJAJHg+1xbY+m2vejQQ+J0iMmTx9Tp/UUYhjkFIBUH9qxIH56Xo4uIp0miSERkFBS9qpAuP02ZwCzMpADCOy2NlBtnpt18XQKE8HFgKhEkiYlcopmVRZul/RpENh9QfdIzAKR95Jxjy0te/SWR2aQvLJYDBECx3h6rxGxImC/SDG4c3MgjLF41zH3aDN6jl/ic9OUl6pk6RVG+ZRDG+RYuRCoEjWIRCbCyknpk31M4Vy5Xw4rCRFD02ijVpL9EMyskjQhApmVcrgMcnJ7sCAugaNAh0XLNZHLTP04+lSxdJIY6hhckWaYkxBWLX3Q+wORO2ntdfdGgNGjRoP/9k=">
            <a:extLst>
              <a:ext uri="{FF2B5EF4-FFF2-40B4-BE49-F238E27FC236}">
                <a16:creationId xmlns:a16="http://schemas.microsoft.com/office/drawing/2014/main" id="{FB11C636-BECD-4250-9A05-6C208054B5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-935038"/>
            <a:ext cx="2038350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en-US" sz="1800">
              <a:latin typeface="Arial" panose="020B0604020202020204" pitchFamily="34" charset="0"/>
            </a:endParaRPr>
          </a:p>
        </p:txBody>
      </p:sp>
      <p:sp>
        <p:nvSpPr>
          <p:cNvPr id="70662" name="AutoShape 10" descr="data:image/jpeg;base64,/9j/4AAQSkZJRgABAQAAAQABAAD/2wCEAAkGBhQSERUUEhMWFBQWFiAXFxcWFxwdHxggGBgcGBsbIBoXHiYgIhkmHB8fIC8iIycpLCwsHB4xNTAqNScrLCkBCQoKBQUFDQUFDSkYEhgpKSkpKSkpKSkpKSkpKSkpKSkpKSkpKSkpKSkpKSkpKSkpKSkpKSkpKSkpKSkpKSkpKf/AABEIAOsA1gMBIgACEQEDEQH/xAAcAAACAwEBAQEAAAAAAAAAAAAABgQFBwMCAQj/xABLEAACAQMCBQIEAwQFBwkJAAABAgMEERIAIQUGEyIxQVEHFCMyYXGBQlKRoTNDYpKxFRY0Y4KisiREU1RkcnOTwRclg5S0wtHS8P/EABQBAQAAAAAAAAAAAAAAAAAAAAD/xAAUEQEAAAAAAAAAAAAAAAAAAAAA/9oADAMBAAIRAxEAPwDcNGjRoDRo0aA0aNGgNGqbjvNUFLiJHJke+EMal5JLfuxqMj+fgepGquOp4pUbqkFDGfHWvNN5H7CMsa7X2LMdA2318y0r/wCaVQ4XrcTq2I89Lowgk/8Ahx5W/Asdex8P6ci0r1U29yZKyoN/zVZAv+7oGW+vLzAC5I287+NLh+G3Dj5ooT+a3/xOvQ+HPDv+o0//AJY0F8KxP3l/vD/8665aon5E4efNDS7/AOoQefxA1wPw44d/1KD9Ft/hoGS+jLS2vw8oR/RwdE+8MssRP5mF1JH5nXyXkiIG8dRWxe+NZM1/zEzP/K2gZtGlpeV5kB6XEqwD2foSb/nLCWt+F9eejxOPdailqR6rJE8J/R43kA9/sP6edAz6NLI5xaL/AE2lmph6yACaIfiZIblQPUuigb+gJ1f0ddHKivE6yIwurIQQfyI20HfRo0aA0aNGgNGjRoDRo0aA0aNGgNGjRoDS7zLzA6SR0tKoeqmBK3F1hQbNNJb9geAP2m2Hraz47xVKankmkvjGuVh5Y+ij+0zWUfiRqt5U4C0KNNOQaqoIedh4BH2xrb9iNe0e+7eToOVNwSOggnnAaoqem0kksh+pMUUsFyt2psAEUWXbb1PCLnaV5IY4qGQmZTIrSSRIhRDGGcFWditpFt2gm/gb2aKmDNGW9gylf4i2qfhfKohNMxkLtTUvyw2ADX6V3tuQfpjwfXQRuTua2rI0yjJYRjqTIF6LOLB1jOZYi/g2sQLgnTNqh4HyfHTSvMHeSVxizMsaC2WdsIERCct8mBb0vbV7bQK1Bzr1OIvSgJ0wrhHDdzSQFOqLeMB1AoPnKOS/jZh4jVmKGSQI0hRCwRN2ewviPxPgapOF8h09O0MiD6sJkPUxTKTrXzzIW53Nxa1vHi41e1kLNGyo/TcrZXxDYn0OJ2P5HQKNFzy/RlqpmpOiiX6cMrNIjtbCNzIqAM17bqpBI8gE69Q8/SSiIwU6Or07zyXqApTpSCKRVJQo1m2DFlUgXuBY6sIeR4chJLJLPNmrmSV7lumSyLioCCNWOYRVAyCncgHQeQKRgBJEJQryOok3A60nVZMVspjD7hWBtYHzvoLnhnEVnijmj3SRA6kixswBG3vvpW58qTFPSFq2Skhkd45WWSNF2hkkU3kUgNkoH8racUUAADYAWAGuU9MrEFgDiQVuAbHxcXGxsTuPc6BGm5tqPlbRCSaSWoMFNL0gryRiMSPP0pCikouag9qsyKbANbXOLnSqSDqtBLIUjqI3VYhfrQSL02kKHCPKPJmAOIIIBJsDoJi9fXUNuHRYumChZCxcAWzzFnJtvcjyfOg5cslmo6ZncyOYELOfLEoCSfzOqbjNIKCQ1cAxhJvWRKNipsPmFUGwkTy1h3JlfdVOmakgWNEjRcVRQqi/gKLAb7+Ne5oQwIYAqRYg7gg7EEfloPauDuDf12190uchuRSmFjdqaWSm384wuVjJ/ExYH1vcH10x6A0aNGgNGjRoDRo0aA0aNGgNGjRoFnmdetU0VNYlWlapk9sKYAqD+HWeL+H46Y3U4kA2JBsfa/rvpZi34zL4ulDGFv5+pPIWt7DtUH8l9tXNPx2B6ZanqqIGQOJHOC4nwSXtYfnoEyi5+l+XZpF7Y4Om8txkKqOBpZEZR2DxYW/b7fUDVbxLmasFPUITI+BpLzh0j6fUjp2cgLZmLOW2At3EeNg7TpQ9JkPReKpcFluHWVqgjE+SO8i4PgkXGuEXNFJ0TKe2DqdFWaI2lK3C4KoJZLggbfsmwtbQLC8wVTS8SXOfqxpUinQWxsh+njGIfv8AFmLkn0Bvq/4VX1PzywzmQgUzsGsAktpIsHOIsswDMrKLC4JAswtPr+cKeAKZHcZJ1bCKUlI/+kdQpMaD1ZwPB/HU+t4tFFC07uBEqZlhcjG17jG973Frefx0HbidK0kTIkjRMwIEifch9GF9iQfQ7HxpErOZqpKmTqARtDHDA92YwK1TUEGcjIdgjRStyCC5UnydNEXOlLg0kkwgCvgwqAYWDFcgMJgrXK7jbcA29bcvmaLKSbqRt8xHFndsldGZo4SVO2LMWUE2BPk6ChoeeJpHiQNGXmaAxoqN9SIySLUTjI7JghYX+3t3Oa3YOda2WOnUxs8YaRVlljjMjxRm+TKihiWvZQcTjllY21ZcPrY5S4Q3MUhifYjFgqsV3AuLFTttvrx/nBSlXf5mHCNsHYSpZGJsFY3sGvYWO99Ak8X41VJBCaEVc0cStPI8wKvIqyELGesgZgbMcQA+PTPrvKlmrjUI0iyGE8RtGEFmjjQGIZ2O8DgtIDbY4g3DDF0pqpHBZGDAMykj3RirD8wykfnqoi5zo2mES1CGTPp2GVsr4452xyv22v5287aC8kQkGx9NZ1ScrV8CU0aOGMdLLaUvkY5JIFUobjvT5i0isTsAwNsVvoklQqrkzKFAvkSALe9ztbXAV8RMg6i3iIEncOwsAwy9rgg7++gV+R6IxyMIqeenphEilagnKSUE5OAWPhe1nsA5sRsty6a4GZAbZKGvYC4vcgta3vYE2/DVVw7nGmnk6cUocm4UhHCvhuwSQrg5A3OJNtBG5WONVxJPaqWT/wAylh2/THTLpZ5P7pa+W2z1rKp9xBFFAf4Ojj9NM2gNGjRoDRo0aA0aNGgNGjRoDRo0aBarQIeJwynxUQtT39A0TGdBf+0nV/uj8bVHDeWqw0lPTSiniFMkRjIZ5c5IMcS6BUHTuCbBiQSpuCu7TzDwj5iBkDYOCHif9yRDkjfiAw3HqLj11x5f4+s6lHHTqIu2eE+Ub3F9zEfKuNiCPBuAFHQ/DSNSZHmdpmdJGdFVBdJnnZQo/qmZ7YG/2qb3AOo6fDIgMq1clgIelcW6QpzKqIOmyEp05MTuCSCxJuRp8DaSH+JES1tRT9rCFHK4uC7yQp1ZUwve2JsrEAZJIPbQda74eiXpNJMGeGIIp6d1LKxKs0TuysLMQQ1z6qyHVxxbhL1FJ0i6pITGxZQcS0ciSEAE3wJW25vY+ulabn+ZxJgkcHTkpg3X7gEqgRkSjgFMsbOptYm+4IDbyvxsVcHVsB3sl1JKNg2OUbkDOM+Q1t/00CzxXkaW+NPKqoan5kuzOkwazLj1kDFlsxxJF1Che4G6yW5Zqy8j9SlInhjjmjliklB6aspAYSR9pyJ3XVgOPSmu+WMccaeQ7yPnMMbkxqI8NjcEF8hiSVAsdLPCviRKtMamojDRN0xGwQwKrysymLqVD4sqAAmUWXe1vYG3l3l35eGaMsWMs0rls2LYuxEYybuyWIIt/wCzfVJSfDkfTEsqlYekkaRwhAY4JOoBICxydmAuwsBY2AyYG3oOcI5OimDtLKquUitKsaOSFd5UPTCmxIOVzY2BtrxVc9U6oHXOQNAtRGFXeVXkWIBQbHLJk2IH3ra+9gmcv8upRpIkbEo8zSqD+wGx7Af3Raw9hYeml3h3IbQyRSFxKElYmGR5emoMzukkalsVmUMPuVgSvaUPcbbmrnOGgaETbCVyMi6KEVcQz2cgtbIbLc2v7aqeJc4VaNMOhTwrCiSlpJZJLrNJJFH2wxixJQk2ZrBh53ACNRfDuRqV6eodMcqdFCZFXipWB7wbWaRbgqNhZdzbXup+GbEsVnWQuY3c1MZl6rxGZV6iZKrIscgAXbuijPuDZ1/P0URkXpTMUYxqcAFlkV1jMSEm5fJ1AJAU387G1rwHmBKkSFB2o4UG/wBweOOVWsQCCQ9ip3BBB0FBS8gtHURESgwR9JzkpMrPTwGCPuvbCxyO173Hg31Gq+DDhgSqXGd0pkplD3zMgVYoVh84iRrK6+P2hbuyfXfY6U+GA8QqRU3vSUzEU3tNLurz+xRRdEPrd29tBccq8G+VpYoScmVbyN++7kvI36uSf11b6NGgNGjRoDRo0aA0aNGgNGjRoDRo0aA1Ucb5ahqcWYMkqfZNExSRL/uuN7e6m6n1B1b6NArqnEoNl6Nag8Fz0Jf1xVomP4gJ+Q86rIJ4Yo0hm4fWxKkhlUmIz95ZnJzpWkLZZsDfYhmU7He85g54pKPaaeMSeBEGu5J8DBe4XuNztpMT4rzyskdPBTvM5U9J5JkZlYkFk6kKh0HnJSTYMcbC+gZk5s4UwKNNTIMVUrMBGLJ9qkTBR2nwvpvq+pONU8i5RzxOp8MsikfxBtqgj5skDKldRvTKSQZS6yQg7Y/UHgNcgFlFiLeu1rUco0UrF5KOmdj5Z4I2J/UrfQFRwKKaeOdy7mLeNBK3TVgGGfTBxMlmIyPpr1PyzTtAsHTKRoQ0YjZkKFTdSrKQVIJ2sdQpfhzw5vNFB5vsgH/DbXhvhtw23+hxfzH+B0HWblCI44yVETCMRlo6iQM6oSVyZiSxFzYncAkXsdeByNS4Sx9NispS/wBV7qInzjRGDXSNW3CqQBc6gclcLjhq+IrAvTjSWKNUBOIIp1djuT3FpCCfYL7a8cNkrq4GpirBTwMzCGP5ZHyRWKrIzOwN3tlYWFiv5kLum5PpUVlWLZ4jC2TuxKMSxXJ2J8sTe9/HsNdq7l+CVHSRL5oiObnJljYsgLXubMSd/c++q1eA1rEZcTcecunTQLf2t1BJYfx/Txr2/Ksz2D8TrCPZRTx3/wBqKAG366CT/mhSGVpWhDOzBiSWIBDrJdVJxUl1VjiBkRc31VVtVw2jmZjMkczzdYxROxZ3MfSuYYrswIubYkZb+dTByBTMPrmepP8A2iolcfnhkIwR7hQdW/D+CwQDGCGOIH0jRVv/AHQNAsTQ1PE+x45KSh2zD9s1SD5QqDeKE/tX728WAvpwghVFCqoVVAAUCwAAsAANgANra9qLa+6A0a+X1Eg4tC8hjSWNnW+SK6lltsbqDcb++gmaNGjQGjRo0Bo0aNAaNGjQGjRo0BpC+KXxCTh8TRI+NVJEWiOJYKMgpJsdja+N9rqb+xc+KV6wQySuSEjQuxAJICgsbAeTYa/P1dx6aSpqGl+pUu8SQyYN/wAmkhkNU9OgZSWKuRHtuxIxuLjQfeA8EkeSJGEvUbBaZJZAqjrI00ssjQMrlyql8CciuIZjkl9l5U5JjooRGW6pDl1LA2S5uFQOzlFBvaxv73O5RvhNwsLW1itkflX6UOSYnGXyzZqHMvTjQG9tgdrW1rt9BzljBUqwDKRYgi4IPkEH0tqh5AlJ4fCTcrZhGWNyYxIywkk/tdILfS1z/PT1LKF4m64tg9PS1cEbHcgnFyCzg2GBP5XOx98pwQ8Nhzhdp6FwMp2JLwMpItInpGAcSVRShU5i26houvh15inVwGVgwIuCDcEHcEEbEa9NoM4qaxhBxFYtpaviLUsTW9Xjihdhb9wLI34dM+2tBoaNYo0jjGKIoRQPQKMQP4Aaz7kcfNVPU/qoHnmUf62sqZWF/wC0kFvy638NI0Bo0aNAaNGjQfDpbqjLV1DxAyQU8Nld0bF53ZQ+CuBdY1Ui7KQSxsCMTdhqZcUZrXxUm3vYX1kHE+KzRRUd6mciugE8ocNJ1GZYrxJ0SJYiSwGzLHuBdbmwWNQlJEmNVxMy06u5SmgZhcNK20rCR5GRScO5kQY733J5cQ5loFq40ieej6KYJ0qZFWRZ8S7IksZtiqKeoFuV2F/W55a4q8lJUxxLHTVEDFGXoiOwEalW6aGSxx2Fw9iFuh+0rXK3HnqqmFRPVETtMjh6sB0AQyrJ0ovs2ugICi+B2vhoH8cwyQC9ZCscV7ddJeoqjwGlBjjZAfcBgPUqN9MatfVJy9XdenKzYu6tJDJdR39KWSAsU8BXwJt48jXPkqQ9B4yf6CeWBbm5wjkIjBPuI8R/D10DBo0aNAaNGjQGjRo0Bo0agcc43FSQPPOwSNBck/yAHqxOwHqdAv8AxUVzwyXpqHOUZYMezESKW6n+qsDluNr72B1nXK1FVRRy1mKGsmqBSw5EMokVDG0oRSVaRiChfKwUSvuO1ptL8QZpeKwSThoaZyYRTsLYpP2xyyENZnd1sVIKoP4lj4XwuWw4cYYOlDM0ssjMjXR5nljCQowkjlYG2TWC4kqW20ELk5c+M1AmCtUQQ4yOAVLP2RrLjbHvhAtiQFGVh3nWmzXx23Ppfx/L00o8H5QalrpJYFhjpZI1UxoCLFFtcoBiXLftkmygi12J04k6BCNdX1BslLCoIIzlp2srXANzO8blbXN1jN9M3LHL0VHTpBEAAu5IsCzHdnNh5J/lYemoPPFAzU7SrVSUywBpXxzCuFUkh+kySWFrjFxv5DeNVnLzVlPErvSSS9VUYqla0hi2vjjWMAtgd8HNz6bX0FrLwOWmYyUBVVJu9K9xE5J3KEAmJze5xBQnyoN21YcM40J4mdVZWUlXicWdHUXKMLkX8EEEggggkEHVcecJPA4dXE+n04gD+pmsB+OuXCpjA1TWVpjpBOyAI8yWRY0wXJ7hOoxJviSLBBc2voPXw44AaXh0COCJXXqygixzk7mBHut8d/3dNGlz/wBoNEWKxSmdh5FNHJPba/mBGFvxvtry3NdQwPR4ZVMf9a0MI/D75C1veykj29NAy6NKstbxMgt0aKED/pKiV7fiWWJQBrh85WGISPxCgjRgrZrAzLZyAuLvUgEEkAG25O2gcb6NIZq6tJ6RErkqTOeoU+XRU6CgF5MlJYXyVV33Zh6A6fBoONWmSMt7XUi/tcWvrLYeBNxCDh6qmUdPTiKRpu2LJOmpKYd0hLRkHFsCtwHU76fOa6J5YgqL1FEitLFkF6qLcmO7du7Y3B2ZclJ30u8Xr6hxi7LTRxzQJNDEW6nTncRgmYAAA3taIbYsM9joPc3A6ThlKkRillE0iROY7B5TeyqRmpaMnYxrkSC1w12Y3XBuXaajktF2yyRkdzdzhJHlY22BOcxJIHgqNrajHl9Karp5IIFxcPFKwQFksjOj9Q3fyDHYtY5jxYXuW4QoyI7UcPnGoAV2kILOSBlnsRe4+433sQGbUvMZpuIg9NpRN8zFhGLuca+tkXEEgHaMi1wTkLeunfkQ3p5H/wCkqqiSx9L1Mgt/LVPy/CkU08tQEjWIOS8hVQjPWVbFu43RWSRWBPlWFidWnG4xB06iFypM0UbRhvpyrPUKrXT7epeRnDixv5JF9Az6NfBr7oDRo0aA0aNcauqWNGd2CqoyYnwANyT+AG+gj8Y4zFSxNLO4REFyfPnYAAblidgB5JA1jnMHHDXuJalWCJ309Msiq0eNzm4DktMRbbHsuB6kmVxPjFRxKo+YjSoMULXpUWCQi3/WDg6EuwuFuCAre99Rq6I2u3XiIBZ+qZItgNyFkja+w8AH9dAvcN4ZTvAzSSKJZhuy79JjbpqT8woBSw+5Li1yD66ZwDmLqGlrmIxlX5KrsRZJY3PSf2xMhZR/48es66ZeSOYzNTKFsHarp2eVGuy3YyQskZ2PTKkg2vp45VgCzGKYvNTcRiIyeSN0eaNSHAaF2tlCBuWuTGfJ3AaRVs2DdIKXscQ5KqT6XKgkD8gTqDxbhHzUDRSuUBa94zbZXyUHK4IIADA7G7aq+HVbU8qU1UWJF1pqhibTAgDB/T5kAAbjvtku+QE6r49BTh+rURxszEhaiVEsfAAvuENrjY+b+uwJXLnBqeSo6cnDoplEjJ8ytNJGFeK980kLLYlbAh/JAxA31qIXWQcS+J1JTVKPSy9fdUqHuSJY1WxdiyqGqU2xKXyXINYY469DJkAQbg7gj1B8H8tB9NhpA4pWmed6jompippvlqeILcNJ/wA4mK+CVAaJCdgQ3719NHN/FzTUc0qbyKtox7yOQkY/vsP56V+Fcyx0UcdKsRdI5BTK+agySKwE7kPax6jkgAs0jZ2WwyIe5aniUmCU9OtP0QcrkKjsVTEID5QBm8iwKkHdQDBFSzTzJPxTtad0MVOzEjKyiM/TvHEq3LOrA3cDIEAtbrzfUSsOlTMi9VE+oCWkDo8oxCDFFKiMs7MQgdwRkljXqazMYRQUMsshIHThYuzUzT2LhixIlUh7RgkG4O19BG5X4VDWSzdTry9NKe8lRhaUowJGKqRiDAoYFmIMkqnFsrsB5LoVmDSKGdg1hK2VxkWk2Ple+xBuo82uST4i5Xq8oGkrWYxFs7FwJB8ykiEqrAZCENGS2X3eD51U8T5TWkpWwlkkrKm1IsrO/wDXt02IXJrYJkwNyRix9WuF3yPSiRXrccfmLLCvjp08V1gUD0y3lI95Pwtps1woqZY0VEUKiqFUDwAoxA/QAa76D4w20lSBK12mcpFRvG9LkzWapDsFUqdgqBwcCbs2TEBQ3c5VE6qpZiAALkkgAAbkknwAN76wPmnjjSQpToSaKmcNHLisc0hQsqWBkBK2Nsgqs97hfcG3mOkFaI45a948FCiphb6UiVCg4zJt05pI/BJwa4tbLDWicM4esEKQoWKRqFXNixsNty2//wDenjWd/CigQtUAC8ZgjEkZuRnI0mSPkSHYRLFufRyPU678L5zaP5mip0eaSlmMcXUsco1xZgSZFLMgEgUsVBCJdgxsQ4pwsVjSIasU7PVTywIYu6QrK8CsXcgSABTYIA8amOzLiCWXgPKky/L/ADVQswpVAhSNCikhCgkfJmLSAEgWxVfIF/CJUpUSULhmDxVMyquKZBpmlWWaWBEORjVUmOSlM/uVU3d5PKfxGngZo6gSzRB/LRFZIla2PmSRnA7rqxyAU9zGy6DXxo1xpKtZEV0YOrAMrKbggi4I/DXbQGjRo0BpL+KlbjSRxFiq1NRHA7XtZDeSQXPi6IVudu46cne2s0+IHMcM89JDTys7pVEMYupiGaCVQvWikjtLv9gkBsTfa4IUbcPjnVSsQlRdlkiiRytrWHTj4fPYAext51In4UxAZoHFvtaKCVX/ANodCk/gDrzVRZSgVCr2+BUdAtt/an4nI3n3U6gypTmWz/K/gDJwo/y+Wdv5k6DhRpIsZSORnhSXpvFJI1Oaay3tEJOIAMLkdr387G22p/DOMwTwzQmsEMsZEkDVBp47TRkNGwYSux/dPdbF2GufHKVoStTBYBEEciwuAWjvcW6NAEGDEsSMjiGGp6g1EJj6hljdd1kSvlRgd7qYYYBb2I/A30FnzTzW1ZwxUpYOrUVMbBoiuXRERAnYgblkcgLa5LFGAO11LgyvBAapGDLEcKnBJY3eJ7NHVkJLHIxLhgSzG6i5VWVgGfgbfJV6yyrtVgQySiCojVJFYdI51NyerfFrk3dUPudUHEamLhldUBpIERZHLQGBlapgqgJGHVXtbAllVWAsY7X7joKWj49J1peuEBqVLy3qnAxX6SoW6+LApewJdib2/d1rPwp4mZOHrEwbOmPQbIMMgoDRMMwDZomQjYfkNtZNV1MnD6oSRdGQwt0Ume8jNHOI2gmudu2LsUlse0gDbdw5P5wjhmqyxlqJ5zFLGpYGRz0irqcUSMLGUOTqMQpAuSANA5c3PnNw+C/9JViRhfytNG83p/bVD+YGpXEammp5ELIgknlAXFFyd7Y5FreQG8k3sSB5trNn54arkWZZY16d0ToNEjKJQMrSVWchBxAJ6EX2gqbXvLiaaYdWJkrPl8pDlVpUYERlgLJDFKHLKoAVsSfN7XANVTzrK1xTUc0veUDsLRsRL0zZhftxBbI2C+GsbjVTNFLNO8tPw8xTqzzGScyBHkjD0qbFdz0iHUpsfH9rXqn5i4iCI1gzkAzJMWNyXbtJLomK3VSwU3xfHK6tqYOE8SqLiaYUyh3t0mN2SRVCreMizooYkktdm2IsGAeqYcUlKGULEhkm6gR0V8GRRAVJRvBJyBs2Qv8Ab2n5QP16jhsTSLKYKdqqR0cyKz2FOhzYksLtKb+6jUuDkRb/AFqmomUFWRGlayMrSEEbnbF8bHyBY3FgPPI9EBNWOpYxpItLGWNyVpwxf0H9dLKNthjYWCgaBw0aNfG0CB8ROIlnMNz0441kkAKjOSVisCMZFZcB03kKkNciIFSCQc4rAysszM2KI3aDESjHZnAiijUoFuDsMRfz6NvG6sSS1P0u9qtikkhxVRTRrT7XKhu7qX3Fsrb6S4qf5hjspWX6zB5nAaKMLFECBKCMmu/duANrDbQax8MojhVMwGTVRXIW7hHDFGNwfcN+Pm4Bvqp5TpPnYlWyiANKahse6ZpZ5J/lQ5APRTL6ltmNl/f0xfDxi1NISLE1dSSCSSP+VSbZHz+frqdx3ia0dOenGC7NhDEtl6kjk4qLW8m7MfQBj6HQJPxD5giWoSAoZEgibJEAa8k69NECXFyIeq1huoZT4uCm0vDYgzM9LGc8QEESWjCg+CIgSxJuTgLWAyNgNS+K8SaND1Gp2Cv1WntVB2kJu0naoTLcgCzALim6ggxKbiswSJZWDPI2JUyLsvdJdgiWyCD0P3W7b7aDTvhzVteeJr27JwCbheuGzUXAuM42e9h/SHbTtrIuUOcIaapPzBEa/KIg6aTOCRUTtcjpAqbN4tbzY+mtN4XzDT1IvTzxzAeem6ta5tuAbj9dBYaNGjQL/P7OOG1RjNiIWJN7WUDv39OzLcb+2so5qgCRhw6COnqo2WFKmKREUyFTaJIclUBre+5JW+tu4jSLLE8TC6yKUYfg4Kn+R1jVdUyVFA0TEmWSDBlYXJli7GtZfu6sZ2B8n8iQ6R1CPI4DJHLEfuiksLD3UVkD3/AqNRuBIziaArMenIZUxWoIwmJcWRJZFtnn5yvb7ib6mcLqpZehKnWYSRBpDaqKnt9GLTx3v6BR+XtSVzrBUrOyRopYxSRyfLZBHIKv05IkfZ7blfB+5RfQXNA8jXV1Bj8WlREJ8+Vmoibem5OqOjplSdqdVijYEvE7NRZFSd0JkhBZlJJAJXtIsoC31Z8GlRJj3RIxOyq6Enb0+VrQCf099dOJcLnaUFFkjdSHjfCukGQ/ECaysCVYAi4JF9Ba8GmlnyonhapgdcJADEAikm7qY2CAg2a4FyR2jUWt5gno6rpzSwLMKcxStVK5SpSGQNTyosVy0riSRSoBsyv52GqytpKlyHkp1piL5SS0ySk77G80aoin3Ysb74jUtaiGBvmI5RJLteU1dM7dt7KLzgop37UxFtreNBWNwioleGGSmmgMobo4YAulPUGdFXrsjwhEewZ7nGwMZxFtR5S5Wem+pUS9SQKUQZF+krP1GBkIUu5IXJ8V2jQW7QdKnMnNL1NHHUxRjr0TipzBRkIB6ci2SUtiUYmwY/b5G2l3mzmieQHKR6mEWLgyiFHUnutTwSB8ADuZGY+SbDwDHOkkkzR0z1ro95ojHOFvFcDJAaxQ0NyMcETYqLeurHkmhmasMrtMY4IjDlKZQZXkZXPbUXkGAFiDI65MMbWOq34dGRK+NJOvY0sqRdVlZQiSwsAjjuKjK1nLEALZtyBquA99Bn9Bxqd3qPlpZagIpUMYuxn6q5GO4WIdOMlVXqXkIJ8DJpL8A4hMqK1Q0aYMrFmUtYtLYOkIVXkKGK7K4ClXxsTc3XMUKAXlrnpYbY2WSOIEnweo65DxsFYeD51R03FuHB+pC9VVyAjeJquoGVrDcFoQ1t97e/toGHhcUlLTFquczMimSRyqgCwLNiEUHAb2vc/j41x5CpsOHU5b75E6z3Fu6cmZ/wCDOR+g1X8T4zU1dPLDDw+oQSo8XUnaKILkpXLEu0lhe9sd7a68X4mtLTR0/wAwkUyrCrdyh8MljkdFfywUORsbW8E2BBryGg6rOFcvxQMzpm0jgK8kkjyMwW9hlIxsLkmy2Fydt9TaycIjOfCqWP8Asgn/ANNBg3FWV4IQ0tzUtJJk7xFEjeSSocdsZlR8WwIy+5j6ajdVBMhDRP1I2QKgjIBiPURSrQAWIJGwvsNWk3CpIYKJle16dHjxdsWzhWN0uQWQnte+4uNhrnK/zCbVMyNldc2P03ic2OJOOSuvp+O49A0T4X1I6E8dx9Oqk8C1+sFnG2K7XcqLADt2AGl3mfmtmqBNGqyXZ6akQvjaxtUVJAscDZoVcHttcA521UcI5klj+YUErLUJHTF7swjmyKRyZHwjQuXV2Fvo437d+MWEtpOlJ08FSBAyqYoY7dJQc75Ed7EWuZCL2A0FZw/gBf6whSQjJQ6UdYUsHIxUww9MhSCMrM179x1EMSmoZWWG8SBMekYyGkOTHCqCsSqqtshbu28m1v8A5OprbQ1IO5sJ3UAkk+kpA3PpqNwqpgQVCXVV+aa3XaFvEaKTlVIxuWvvt6bnQdjwuGRuzJ7U8SuAsC4szVBIAQgY2AUHv+4XvqZwml+XngeOJo3SeJclSLuSSZY2Vnie5VsyCCvkKQNgdVq0weaQFomCpEvbTwyt3LIRboCNVHcPcmwv4Grbg/Ch85RKsR76lTcwLFtCGlJBszEBlVtmF7WJI8Btq6NAGjQBGsp4pSiGpqoSkbr1esivkAVn+paymxAlEoI/K/nWr6RPiBSlZ4JgBaQNTuTb0BniJuD4KSKPxkA3voM84LwqMFozG7pT1EsfUcoqjFyybmlZQxUjbqg7G222rOpnjdGWdoYiwKhTVKA6nyGUcRQEEehWx/DxqDFCFq6kM0UZmijmRnWM7oTEygyUsrMScSQoHknV9L1VC2nmRox3RpDWKjD8PqUkZH4jQVPCeJSWFJVSO5ItC4kmkEqkbAdNpVaUAbqBYC3nUlKB4SUenZoj5doTiL7btLw2wH4ltRuJmCoYBpS7HyPmKbJD+8BVcQkZHHoQLjUSm4Q3WC0c1MyBTkJKdZZnNz9zwUzlyNu69yb/AJ6CTI0dNKBG0Ucbn0ekUfwV6c/y1L4pxopKqNUSRxsDisbzIWNhsvy9TLkdx4U+dcU4RXubf5QqaZR4jpqGtRdv++kag/lbXtuFrHL1nQkg/wCkTxSg2v8AtSy8TUW/MAfhoOPHeLV0NOUdpqeCpicKKphLNIyqt4QGJaLNCwBbIn90Ei8Gf5ZU6JqTL/VRxtUSOqqoKhcRUoQQu1jEv5LpuoKtZ6yIR1/SX5V0V4YkjGSyRMUVpxKj2Buem19hckG+vXNvLEqUc/V4pUVAdQgjcQhWaR1jUE9NiFyYXxsR5Ggz/hPG1opYZC0Ymp3dLymoxkVo2jzuokOJBVvtXdD9vq0T811E4zfiKCOxySmiqUjFr/1yQ9SwHrmPHpqT/wCzWerdZepRBVBUHCOq9LWJ6MYLA73JO9zbVrN8Ho5NpJIFBNyIKKGM7G9gTmbf97K42N9Avcp8nPXMKpGijjilJp5miaWScqzCTMvKGaAm9g5yJ/dGx0SSOtijZ3q6cqqk7UT7BQTsFqSTsPA1XnkVUlyHEqyORiDiJIEDldlJiSFQ3i243AsdVn+Tpn4iqSQPCzhxPLTT1EasAiss4ChUBdwEsWZtyDlhloK3iXNNZNC6rUrG37LxxKuJtuZmEsyRQi4ALFXdj4CqSzty1UQGKOnCOpjUMizDK6g7PG5Z1ZNxYo7YgqDbbS3zkZqUxtm0p+6Ke6xzqUZbwBkTCYyBjjEygEqbliBaXwn4aujvI9VIsnUyR4BGuwy3xeIol2eRiqADvNy19gfQNInM/EakzzLGtY0UKJ20YgzZ2Bclmmu+IGIARTfe99Wx5crAezik1vaSCnc/xVE/w0l8SnrYuImP5qVnaKMs1PToocI8oCMs2aZkG/UyjQBTszWGg9pXPIRG8dfEGp5HvVRxM6GHpbxLEM/2u5SACCMRtbSlTJNHGQJJmALMT0J1GUjs57VgLWufyv49tXVawk73EMqmIkvP8zUOYzcl0JmiCxk2HUKQR3HazC1rleSI516lIKWXIABputHhYi91gYLIp7gG2Ow73tfQJzJ1XANQkBHd1ZuqrqlnDKDLDGoBzxDF17iLHydWdVXZgdKCI3AOct8LGwAzpamck29CAfHvrpQ8XquEyTKyU7ObNKZpXVpfPTKSsgURlQwVGYhTcXUhr9uKyxvapmdXWRTJGxwR2WRTKAkuzXxRocCxCuqXXCQKgVBZnXd46chiC0EBmG3juqZlsfwKDXanqqeKIIKpTIHZmZxAjOzNkxxaqKg3O1lA1WrIrM9iiWa2cz9zAgEEIkTi4vYgS2JB3GvNTK4iutTJKerGjrCrxx9OV8HVwuRdW2UWPqdiWGgmS8YWR5yssjfXVGv3C0UKqoJhglitfqWxU7EXvsQzfDaAS1wYMrrBAT2qoCtO4Rf+bQNlhG25U7Ei43usx8JcC+CruT9NDD52AtFT3HpvtfbWjfDDhhRKiVr3efpi8plNqdBF/SMAT9TqeQPy0Dxo0aNAao+cuDmpo5kjuJcc4SLXEkZzjIvsO4AfkTq815cbaDA+LcQQGkk+o8UshU9VwSEnVO1lBckLIin7NmQ9l7DVt8uEZ1kVYpAPpyFaeByPYNJS0zedtm/Ualc2cEC/N0ZkZVkDTQKXbC0l2xC5BRjUBtvFnTVFSESJS1cMoH0em69CUWY452eJkUuGXYgBQPIPqFpBxZxEwkmXJdyDVlCB7l6fiBAH6ahw8V6pljkqKSeKOJZSZKmV1XJ2QoWfr5SXxsoFzf18ajx08YLu5qKjK+/zKSgEG+0UlMyBr+17fh5068icHWeaSeXv+Wk6UKso2YxpI0pBijOdnCjtFgrEfdchVcC5CqJ7FljpYLnZ6alkkcehVHpgYx/4hLe6jzp24J8OaClOcdMhkvfqSAO1/cFhZf8AYCjTIq20EaBG58wSVnZI5COHVTIkqh1LQmGVbq2xFwP4aWOLcPDhlWhp1DTmIBKRFaRGaAjB2GxKGXuXe243XT5UfD+meYzkzCc/1ySsjj0sGjsSoFhibiw8eb9U5MTqRySVFVK0TB0EkxsGAIyKoFBJBIIO1iRax0C5yqJ6eOrmELKFgyVJBIgZ0DsiBp7SMETFDK4F7gCwQAUXEKszuBNWNPG0YLCLC4JyDx/JNIhUrtbOOc3FzYgjWlcx8sxVsQjmMgUX/o5GQ7qV3xIvsfBuPw1TycoVGIU1NPMAMb1NCsjWGwXJJIxb8wToEuXhlPg2HzErJHkqvRxDpXuScRQsi3t91ydj+vfg3MogYdKfKNpIo4qcsjGQSSCIjpLLIYcAyWb6YJupjvYliqeQJpBZpKIDwQlDIgYGxKsI6tQy3AOLXGw21Mp+QjcdaqZkDpIY4oYYVZo3EiXMaZ4hgCBnfYbnQNQjFtegLa+ga8ymymwubeNt/wAN9tBxrq+OFDJLIkaDyzsFA/Mk21nnNtfTV4+jUThCuDyQUc0qlS6upWRFABDKQGRm+5gR7Rnq5ZTJM8Ak4iJPpU1TYCnhJOLwxMwSWXEXYq1yzY5DxrtxM1SSwAVlfLKbNLD0kjDgqrER2RY7gXBAmJB9fOgoeCrFFKsVTXqqXDRy1EMyOWRUW6mpiSMSgCwdzKyqVCY730KDkyIOZYJ5o1lRBJ05ATNgWZWMxBlJOZuwe5Ft9JE5kDCepkghlCJGfnpkeUuocvaGEN9Ji20IIYlVPb6t/wAOKJooXVA4prr0eqpRm7LySCNt44mfdUsLWY+GGg91fJCo6y0zKHS+KVCCZO7du9/rKzG5LBzcsxKm50gcdMck8z/JqkjNjKvVQlWjNpAFVG2YqrXYKCMXFiza17jXGYqaJpZmxUe25Ynwir+05OwUbk6xZpjI1ZJVx08bfONkJY6dgmSIAoaaNjkAACfBIJ9ToPUfFZft6rqo8WqZCAAPAUqBjbYA2H4a48cJkpj1JGI6sZ7lVrfXjW+7Ek2J26bXBtYjXHqU/wCytGbgdoSiudrkf0YUn9Ro4uiminIiVAIwwKwUYGzqwu1O5fHxva3uRfQcZHjVGLx2CguwNNRhu0Em16PL7gRc2H+Gtv5M4Uaegpom+5Yhn5+9u5/P9onb01h/BOF/MVsFN0qZkaYMZIZ0kISM9RskjlcC6phuLG431+iV8aD7o0aNAaNU3G+YhAVUKXdvCi/r42RXck2NgqMe1jsFYj1HzEhjDYvkWw6YALZAZWsDb7O+97Y2PqLhD5z4K0yJLECZYCSqqcS6MLSxg+7KARfbNEuCLg5hmIVYBZnpJJGlDRs5enYsBKRGvSyQlbFCoaMkne9jsMXGo2CkMN73BIBXHLLIE3FipB9iD7aQ+c+ASS1PzNHOilxDGQGSznrsrObsoc4G3kN2WB8WCkkh+Yps1V5kQkAxqXV8SQT3UDAbjxnf/HUPgnEvlpiyxVK9VgXNNGVaPGPEdjxrFKpIvZkUrfa++p/E+QJOq7iWAMDiGgVT1HAzVZaXplGkNmPc5uSPFwRxPBZRiOkjhTacwSfLFGcKQZFlbHyGBwawswt4JBt4Vzs0hxirKOpYHExy50k17HbFswxJsBZVFvfV4OZplW8lBUem8JimU+9sZA9vxKLrJ+M/D6oqkWQ1dMIWF0T5iVY7EF0P1EfNyhyPah2O3qE2TlqspHtHVILKHBiqwna2LBlVmRrEMGGwuCToP0VDzjfzR1y/iac//aSdezzvTLfqdeKwuxlpZ0Vfzdo8P97WBNX8Zp06vzNWYPWVZhKgBIIJdXdASN9yPNr7670vO3ESQW4hNjsPMe7FvFwPsC7lvS6nwykhusPxA4e3ish/Vwv/ABW10PPHDx/z6k/+Yi//AG1ib/EfiIIArWIJvvDE4CLsz9yXIy7V3F97nYnXuPnStaQhpwLsbK0NKpXBjkGdoip2xOYGKqSzfaRoN2pOO08ovFPDIPdJEb/hOpPzafvr/eGvz/8A58GY4yR08qA26ktJTyZlVYuY0BjHTDAAEuTZhe5I1cVlLhTxyxUvDJneaSAxvw1YwDCsju2RfK2MZKgqCch4O2g2SXikS/dLGv5uo/xOoUvN9Eou1ZTKPxnjH+LazPgMErNVGSHh1OlNGszCGgUlwwkawykWzAR+vuPGmvhPK00tPFK9V0nkjV2WGlpgoLKDYdSJmsPFyfx28aCdxfmfhMyYz1FHMl/tZo5ADa1wBexsfI1TLS8EIutCHU+GTh9Qyke4ZISpH4g67cJ4JUTT1KNX1Aip5FiAiWCJmYxRzMxaOEC31AoW3oxvqdxrluGKnkkmrK1Qi7yiqmDL6AhIyFZr2sMTckADfQcqPidDTC9Lw+YG1rxcPkjNr3+6WNL7+lzqLxT4gMuQJpqMC1/mJetKLi/+jUpJ39Lyeo28jWe8T45TqXjnhoUk+1/mBNNKe4gtgvU6clgLo0mS77+NcKfi9OoVFq8AAUTAVMSrtcC5niSwP4k/noGCq4yXYvG5MwUj5qpxMoyBuKeCO8VOAfJezEHwxF9UqcJj/Z3BJP8ASSOScrtvffcsT5386iyc0dN2UcTzAubZ1RC3tsGb5qMqPwW/9oeNSoYWkKu9ZUSL5GMtW0f6otClx+RufXQepOFCNW6rNElrEyxKBv5Aeojxv7C+qnOC+MPQemCYkySdMSNncuY4HgumPYvU7tt/Nhff5rIF6kcJyUFw0HDqmMAAEk9dp4PTY+PUC97an8q8EPEQJKWSeOJHs0zzNe4RTZYVkkyaxWzSSYja6vuNBd/C/hTSTy1UoQiMdGJkJILNaSdrs7km+KEliO1gLb300ahcH4THTQRwxLikahQP8SbepNyT7k6m6A0aNGgWuY6eB5EznWGX9m7WJ3sD2sj3BJAZWU9zi5DMrSxy8BGgjkIdWLh2UNkWUoclGIIwOIAtYBbbC2uXGeAyTSMyyYq0SxslwBIA7F0btJClWK3Ugi5PoNVVRwGpUMC5k6lRe3VdVxtMSSUQFR3IpHcDiv5aCXW8nKVbFyXIJ3sLlknU7gGwLTs2w2NgPOqCq4d07JIjM0sghLJ08UareqJ2G4ZEnyNwL3WxOROrxOXahWjPWyIkycmSTcBojcLuLlFdSuw+qxuT5pXgkiLUxmUVMhFvqS93Vp2hVy4Q2fOF5MbWFvuBtoGH/N1Y5XmaY3Z1kAa1hg0psLnxeU3tYbLtckn7HyZGDGwdyysGfJmcSFZBNcq7FVPUybtAtk2o0vLczSlwVy+qA/WkvaV1ZTjjiLKoQgegvvYAeW5YqCG+rY2YraWTd8WxkOwt3FThuBgCLnwECHhi9b5VTJeLoo8tkUENBsAC2+0KXXvF2U4HHJKLivBJkrUillm+XeeniVllIYD5aRe1QS0amdRuLC+QubbNPFM5qmQRNNGVjKjtlC9iyhmXxGzFpoSLG56TbjHUDhkZE0eblHkkKKheYkKjTTNG2YBH0XGIkCmwNgt1BCwj+HNOQxNRWOJFs96uTvW1rHEjIY7b+msSqOTJMpbUrSLDK0bH5hMiI3K7I2ThjdNwCO5bDvFt04Fy/PCti4AFOsYs7tZkjRAQCqgKCrHe5N/2dwUys5sp4ZulJU4ywMymxqTgbQhsGWL6hDRsxVsVvKLE2voEBOVZBN0BRIspv2Szf2JJLllQJgMFbza1huGYiPxThUjM30pVkICyxosrlipEYhLjPuvF1LsRfusBZRrRKXmyBEASqKxiB4xjHV2yPYr90IsFcEkqdibAXUs3ziPPNOBLEteUkublxU9jq01z/Rm1soxja30mHbZSQSk5JrUd8onKRKCCkhsxRy4jQiYXKBZCQuTLi2wbuD/ylw/OCmLxqIhxCo6iMgjAV6eWAKYndt2ZlGF2vl67nUJucqUmTCsxHUldCEqSFyFSMu+IYsBPGCq3AEZ3JKgs/D6qOop6TCYlzUSrG0gkBLLDUdoJjQ9gNrsq7IRubBg6Jwi8/E4YkEavSQxxgCygtHUiwttYFgTb30ycrTZ0NM1iMqeM2IsReNdiPfS9TcHkkeRFnJWNo45B1Jr3X5aR1uw37Q5yDEkzkG2+rHlOM2kvIZMSInyZz9SIssp+pviTjb0IAI2toOvLO1RxEf8AbB/vUdM3/rrhzgQ8lFB5EtYrMPdadHqPytmiA/gTr3wO68Q4gm+LGGUX92h6Zt+kQ145hP8A7w4b/wB+f/6dtB8+IFKXoXjU4vM0VOH9U69RHETtvtle34ajfCnhSw8OjKkt1HkkLt9zhpGCFtzZumFuPQ31I55mIWlA8NWxXHv0w8o/g6K36alcgRheGUQHrTRMfzeNXP8AMnQcfiLAG4dOp3BCgi9rjqpceD6X9NfPh/EqUYiQtjDNNEAxuVCTyBVJsPC29BtbVzxnha1EDwsSFdbXFrj2IuCLg2O/tqFy7w54Ov1LXkqpZVsb9rtdf1t6aCxr6bqRun76Mv8AeUjSH8GqYQ0zxLfFkgqQTYXNRTJlYADtyQgfrck31oZfShyTwR4BC2cTqKGKmco+QLU7vYqbWKHN773uALaBx0a4w1SsLqQwBIuCCLqSpFx6gggj0II11B0H3Ro0aBe45JWLKPlwrIVvvbY3K28X3yV//ht72aDG3ERnezBASpst5TGQuJAFh1AC/baxIAx8abr6DoFXo1LxEVC54yLkqgWkjXZ7eLltyV2BFhbcqY8/D5RPC8VNYBD3MI2ZLJPgMiC4ILBQM7BZGWxGRDloGgTKZa5L3MrFnBJKx2uYYO21rCHLqg2sQQO7clurzV5DWzuAxsUj3ZVYhBt/RFsQG+43bu8FW6+i+gSf8nTLIenHKv1VLOFCsw+ajJBa5EqmPI3sGUAj9sjXimgmEiF48XMhclYoM+oUVJCNt4iO0vfPEAF9PJ1yUf4nQLPDzVJRojK6yqI1OIVsUURhschu+JP3A3ZWsLWBq6zll5Je6nQi6nJ4YSQJJITK1yGu5yqCyksoxQgbAl/HjRfQZdL8JYqvDrQpCVCsTFEkZbInOP6VluMV7mDEZtbyMb6b4U0PQeGOIxJJIkjhGJuYrgAGTIqLEjtsbE+9tOY190GFV/weqoZQsMfzCZWEhcIQGVixsXNnU2wYk95YlSCANX5V5bSnpaeMworxLlb7sJGUh2DH9o5MCwte59Dq9OvugpuBcCNPJVMXzFRUGYC1sLxomPnf7fO2rgIPbX3RoPlteWiBIJAJHg+1xbY+m2vejQQ+J0iMmTx9Tp/UUYhjkFIBUH9qxIH56Xo4uIp0miSERkFBS9qpAuP02ZwCzMpADCOy2NlBtnpt18XQKE8HFgKhEkiYlcopmVRZul/RpENh9QfdIzAKR95Jxjy0te/SWR2aQvLJYDBECx3h6rxGxImC/SDG4c3MgjLF41zH3aDN6jl/ic9OUl6pk6RVG+ZRDG+RYuRCoEjWIRCbCyknpk31M4Vy5Xw4rCRFD02ijVpL9EMyskjQhApmVcrgMcnJ7sCAugaNAh0XLNZHLTP04+lSxdJIY6hhckWaYkxBWLX3Q+wORO2ntdfdGgNGjRoP/9k=">
            <a:extLst>
              <a:ext uri="{FF2B5EF4-FFF2-40B4-BE49-F238E27FC236}">
                <a16:creationId xmlns:a16="http://schemas.microsoft.com/office/drawing/2014/main" id="{C2BE4789-5455-4B5A-BF43-C8FDCE4372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" y="-782638"/>
            <a:ext cx="2038350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en-US" sz="1800">
              <a:latin typeface="Arial" panose="020B0604020202020204" pitchFamily="34" charset="0"/>
            </a:endParaRPr>
          </a:p>
        </p:txBody>
      </p:sp>
      <p:pic>
        <p:nvPicPr>
          <p:cNvPr id="70663" name="Picture 12" descr="http://bluecollardollar.com/bubble_2.jpg">
            <a:extLst>
              <a:ext uri="{FF2B5EF4-FFF2-40B4-BE49-F238E27FC236}">
                <a16:creationId xmlns:a16="http://schemas.microsoft.com/office/drawing/2014/main" id="{49A1F7F7-DD23-47C5-A08D-826FB1F4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030538"/>
            <a:ext cx="32512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56">
            <a:extLst>
              <a:ext uri="{FF2B5EF4-FFF2-40B4-BE49-F238E27FC236}">
                <a16:creationId xmlns:a16="http://schemas.microsoft.com/office/drawing/2014/main" id="{DFACDE3B-88C9-4180-8D5A-A649F5E7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071" t="17628" r="5882" b="7045"/>
          <a:stretch>
            <a:fillRect/>
          </a:stretch>
        </p:blipFill>
        <p:spPr bwMode="auto">
          <a:xfrm>
            <a:off x="535623" y="3331346"/>
            <a:ext cx="4160634" cy="2790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E9ADC-F3FF-48AA-8A6D-63856A422F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 vie dans l'entre-deux-guerre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3AAB1277-0BDD-4407-8878-B95C4ACE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1066800"/>
          </a:xfrm>
        </p:spPr>
        <p:txBody>
          <a:bodyPr/>
          <a:lstStyle/>
          <a:p>
            <a:r>
              <a:rPr lang="fr-CA" altLang="en-US">
                <a:solidFill>
                  <a:srgbClr val="002060"/>
                </a:solidFill>
              </a:rPr>
              <a:t>Le Mardi </a:t>
            </a:r>
            <a:r>
              <a:rPr lang="fr-CA" altLang="en-US"/>
              <a:t>Noire</a:t>
            </a:r>
            <a:endParaRPr lang="en-US" altLang="en-US"/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3C2676E6-3689-456B-83BD-64957AFE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1547813"/>
            <a:ext cx="8229600" cy="4324350"/>
          </a:xfrm>
        </p:spPr>
        <p:txBody>
          <a:bodyPr/>
          <a:lstStyle/>
          <a:p>
            <a:pPr marL="107950" indent="0">
              <a:buFont typeface="Georgia" panose="02040502050405020303" pitchFamily="18" charset="0"/>
              <a:buNone/>
            </a:pPr>
            <a:r>
              <a:rPr lang="fr-CA" altLang="en-US"/>
              <a:t>La Bourse de New York s’est effondrée– </a:t>
            </a:r>
            <a:r>
              <a:rPr lang="fr-CA" altLang="en-US">
                <a:solidFill>
                  <a:srgbClr val="00B0F0"/>
                </a:solidFill>
              </a:rPr>
              <a:t>le 29 </a:t>
            </a:r>
            <a:r>
              <a:rPr lang="fr-CA" altLang="en-US" b="1">
                <a:solidFill>
                  <a:srgbClr val="FF0000"/>
                </a:solidFill>
              </a:rPr>
              <a:t>octobre </a:t>
            </a:r>
            <a:r>
              <a:rPr lang="fr-CA" altLang="en-US">
                <a:solidFill>
                  <a:srgbClr val="00B0F0"/>
                </a:solidFill>
              </a:rPr>
              <a:t>1929 = Mardi Noir</a:t>
            </a:r>
            <a:endParaRPr lang="en-US" altLang="en-US"/>
          </a:p>
        </p:txBody>
      </p:sp>
      <p:pic>
        <p:nvPicPr>
          <p:cNvPr id="71684" name="Picture 2" descr="Image result for stock market crash 1929">
            <a:extLst>
              <a:ext uri="{FF2B5EF4-FFF2-40B4-BE49-F238E27FC236}">
                <a16:creationId xmlns:a16="http://schemas.microsoft.com/office/drawing/2014/main" id="{57277796-2648-41C0-9131-D33B11F1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81300"/>
            <a:ext cx="43211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Footer Placeholder 1">
            <a:extLst>
              <a:ext uri="{FF2B5EF4-FFF2-40B4-BE49-F238E27FC236}">
                <a16:creationId xmlns:a16="http://schemas.microsoft.com/office/drawing/2014/main" id="{BA01E3F8-1993-4E89-8D5D-D5E9AFB3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La vie dans l'entre-deux-guerre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8C83-045E-4ADC-B752-33CA82BD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14291"/>
            <a:ext cx="8641655" cy="100013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CA"/>
              <a:t>Récession </a:t>
            </a:r>
            <a:r>
              <a:rPr lang="fr-CA" sz="2400"/>
              <a:t>au lieu de la spéculation </a:t>
            </a:r>
            <a:r>
              <a:rPr lang="fr-CA"/>
              <a:t>–</a:t>
            </a:r>
            <a:r>
              <a:rPr lang="fr-CA" sz="2800"/>
              <a:t> le chômage</a:t>
            </a:r>
            <a:endParaRPr lang="en-CA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49923-EA84-4E9E-8E16-1DB55502A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9001125" cy="1582737"/>
          </a:xfrm>
        </p:spPr>
        <p:txBody>
          <a:bodyPr/>
          <a:lstStyle/>
          <a:p>
            <a:r>
              <a:rPr lang="fr-CA" altLang="en-US"/>
              <a:t>Les investisseurs ont fait faillite le jour du mardi noir = </a:t>
            </a:r>
            <a:r>
              <a:rPr lang="fr-CA" altLang="en-US" sz="2400">
                <a:solidFill>
                  <a:schemeClr val="tx1"/>
                </a:solidFill>
              </a:rPr>
              <a:t>les entreprises ont réduit leur production ou fermé leurs portes</a:t>
            </a:r>
            <a:r>
              <a:rPr lang="fr-CA" altLang="en-US"/>
              <a:t> (produits avaient perdu de valeur).</a:t>
            </a:r>
          </a:p>
          <a:p>
            <a:r>
              <a:rPr lang="fr-CA" altLang="en-US" sz="2400" b="1">
                <a:solidFill>
                  <a:schemeClr val="tx1"/>
                </a:solidFill>
              </a:rPr>
              <a:t>Les pertes d’emplois se multipliaient </a:t>
            </a:r>
            <a:r>
              <a:rPr lang="fr-CA" altLang="en-US"/>
              <a:t>= pouvaient pas acheter des biens de consommation.</a:t>
            </a:r>
          </a:p>
          <a:p>
            <a:endParaRPr lang="en-CA" altLang="en-US"/>
          </a:p>
        </p:txBody>
      </p:sp>
      <p:pic>
        <p:nvPicPr>
          <p:cNvPr id="72708" name="Picture 6" descr="http://t3.gstatic.com/images?q=tbn:ANd9GcR6iS28bo45reJiNroimJLPuSJuxTvg1dnBzt7a3tESTcAK0TbjOw">
            <a:extLst>
              <a:ext uri="{FF2B5EF4-FFF2-40B4-BE49-F238E27FC236}">
                <a16:creationId xmlns:a16="http://schemas.microsoft.com/office/drawing/2014/main" id="{2DA0F13B-9C09-4D3F-9E73-0DEE1C17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382111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 descr="http://t0.gstatic.com/images?q=tbn:ANd9GcTI_sJEYzELhcbVfdNSzXYK24fcUGIW-_1XndMxghCazgsMNCVWQA">
            <a:extLst>
              <a:ext uri="{FF2B5EF4-FFF2-40B4-BE49-F238E27FC236}">
                <a16:creationId xmlns:a16="http://schemas.microsoft.com/office/drawing/2014/main" id="{E955744D-A316-4931-849B-31BD27BA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213100"/>
            <a:ext cx="39576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C1EDF-5CC9-4B41-AC3F-B6509DF7B0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 vie dans l'entre-deux-guerre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8">
            <a:extLst>
              <a:ext uri="{FF2B5EF4-FFF2-40B4-BE49-F238E27FC236}">
                <a16:creationId xmlns:a16="http://schemas.microsoft.com/office/drawing/2014/main" id="{C2BCDB77-75AB-4757-8056-0001A0AE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25"/>
            <a:ext cx="9144000" cy="6429375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fr-CA" altLang="en-US" sz="3200" b="1" u="sng"/>
              <a:t>Les femmes en politique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fr-CA" altLang="en-US" sz="1800" b="1"/>
              <a:t>1918</a:t>
            </a:r>
            <a:r>
              <a:rPr lang="fr-CA" altLang="en-US" sz="1800"/>
              <a:t>: le droit de vote lors des élection fédérales</a:t>
            </a:r>
            <a:r>
              <a:rPr lang="fr-CA" altLang="en-US" sz="1800" b="1" u="sng"/>
              <a:t> MAIS</a:t>
            </a:r>
          </a:p>
          <a:p>
            <a:pPr eaLnBrk="1" hangingPunct="1"/>
            <a:r>
              <a:rPr lang="fr-CA" altLang="en-US" sz="1800"/>
              <a:t>Les gouvernements fédéral et provinciaux sont restés profondément dominés par les hommes</a:t>
            </a:r>
          </a:p>
          <a:p>
            <a:pPr eaLnBrk="1" hangingPunct="1"/>
            <a:r>
              <a:rPr lang="fr-CA" altLang="en-US" sz="1800" b="1"/>
              <a:t>Agnes Macphail </a:t>
            </a:r>
            <a:r>
              <a:rPr lang="fr-CA" altLang="en-US" sz="1800"/>
              <a:t>a été élu 1921  jusqu’en 1935  (la seule femme à sièger à la chambre des communes)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fr-CA" altLang="en-US" sz="1600" b="1"/>
              <a:t>L’affaire “Personnes” : </a:t>
            </a:r>
            <a:r>
              <a:rPr lang="fr-CA" altLang="en-US" sz="1600"/>
              <a:t>les célèbres cinq se sont battues pour que les femmes deviennent des “personnes” en vertu de la loi canadienne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1600"/>
              <a:t>La nomination (d’être juge) de </a:t>
            </a:r>
            <a:r>
              <a:rPr lang="fr-CA" altLang="en-US" sz="1600" b="1"/>
              <a:t>Emily Murphy </a:t>
            </a:r>
            <a:r>
              <a:rPr lang="fr-CA" altLang="en-US" sz="1600"/>
              <a:t>a été contestée  parce que, selon la Loi constitutionnelle de 1867, seule une “personne” pouvait occuper cette fonction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1600"/>
              <a:t>Les femmes n’étaient pas des « personnes » en vertu de la loi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1600"/>
              <a:t>La Cour suprême de l’Alberta a dit que Murphy avait le droit de devenir juge mais…..l’affaire ne s’est pas arrêtées là..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1600"/>
              <a:t>Murphy et ses associées ont fait appel au comité judiciaire du Conseil privé du Royaume-Uni de clarifier </a:t>
            </a:r>
            <a:r>
              <a:rPr lang="fr-CA" altLang="en-US" sz="1600" i="1"/>
              <a:t>que les femmes deviennent des ‘personnes</a:t>
            </a:r>
            <a:r>
              <a:rPr lang="es-ES" altLang="en-US" sz="1600" i="1"/>
              <a:t>´ </a:t>
            </a:r>
            <a:r>
              <a:rPr lang="en-US" altLang="en-US" sz="1600" i="1"/>
              <a:t>en vertu de la  loi canadienne</a:t>
            </a:r>
            <a:endParaRPr lang="fr-CA" altLang="en-US" sz="1600"/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fr-CA" altLang="en-US" sz="1800" b="1"/>
              <a:t>les célèbres cinq :</a:t>
            </a:r>
          </a:p>
          <a:p>
            <a:pPr marL="752475" lvl="1" indent="-3429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1600" b="1" u="sng">
                <a:solidFill>
                  <a:srgbClr val="002060"/>
                </a:solidFill>
              </a:rPr>
              <a:t>Emily Murphy </a:t>
            </a:r>
            <a:endParaRPr lang="fr-CA" altLang="en-US" sz="1600" i="1">
              <a:solidFill>
                <a:srgbClr val="002060"/>
              </a:solidFill>
            </a:endParaRPr>
          </a:p>
          <a:p>
            <a:pPr marL="752475" lvl="1" indent="-3429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1600" b="1" u="sng">
                <a:solidFill>
                  <a:srgbClr val="002060"/>
                </a:solidFill>
              </a:rPr>
              <a:t>Nellie McClung </a:t>
            </a:r>
            <a:endParaRPr lang="fr-CA" altLang="en-US" sz="1600" i="1">
              <a:solidFill>
                <a:srgbClr val="002060"/>
              </a:solidFill>
            </a:endParaRPr>
          </a:p>
          <a:p>
            <a:pPr marL="752475" lvl="1" indent="-3429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1600" u="sng">
                <a:solidFill>
                  <a:srgbClr val="002060"/>
                </a:solidFill>
              </a:rPr>
              <a:t>Irene Parlby</a:t>
            </a:r>
          </a:p>
          <a:p>
            <a:pPr marL="752475" lvl="1" indent="-3429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1600" u="sng">
                <a:solidFill>
                  <a:srgbClr val="002060"/>
                </a:solidFill>
              </a:rPr>
              <a:t>Louise Mckinney</a:t>
            </a:r>
          </a:p>
          <a:p>
            <a:pPr marL="752475" lvl="1" indent="-3429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1600" u="sng">
                <a:solidFill>
                  <a:srgbClr val="002060"/>
                </a:solidFill>
              </a:rPr>
              <a:t>Henrietta Muir Edwards</a:t>
            </a:r>
          </a:p>
        </p:txBody>
      </p:sp>
      <p:sp>
        <p:nvSpPr>
          <p:cNvPr id="30723" name="Footer Placeholder 1">
            <a:extLst>
              <a:ext uri="{FF2B5EF4-FFF2-40B4-BE49-F238E27FC236}">
                <a16:creationId xmlns:a16="http://schemas.microsoft.com/office/drawing/2014/main" id="{1BBF35C5-D34B-401C-987A-34999807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La vie dans l'entre-deux-guerre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7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8">
            <a:extLst>
              <a:ext uri="{FF2B5EF4-FFF2-40B4-BE49-F238E27FC236}">
                <a16:creationId xmlns:a16="http://schemas.microsoft.com/office/drawing/2014/main" id="{79F9156B-8104-4EBF-A3C7-88EAAB409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63" y="4329113"/>
            <a:ext cx="9183687" cy="2500312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Font typeface="Georgia" panose="02040502050405020303" pitchFamily="18" charset="0"/>
              <a:buNone/>
              <a:defRPr/>
            </a:pPr>
            <a:r>
              <a:rPr lang="en-US" altLang="en-US" b="1" u="sng" dirty="0"/>
              <a:t>La </a:t>
            </a:r>
            <a:r>
              <a:rPr lang="en-US" altLang="en-US" b="1" u="sng" dirty="0" err="1"/>
              <a:t>sécheresse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dans</a:t>
            </a:r>
            <a:r>
              <a:rPr lang="en-US" altLang="en-US" b="1" u="sng" dirty="0"/>
              <a:t> les Prairies</a:t>
            </a:r>
          </a:p>
          <a:p>
            <a:pPr marL="109537" indent="0" eaLnBrk="1" hangingPunct="1">
              <a:lnSpc>
                <a:spcPct val="80000"/>
              </a:lnSpc>
              <a:buFont typeface="Georgia" panose="02040502050405020303" pitchFamily="18" charset="0"/>
              <a:buNone/>
              <a:defRPr/>
            </a:pPr>
            <a:endParaRPr lang="en-US" altLang="en-US" b="1" u="sng" dirty="0"/>
          </a:p>
          <a:p>
            <a:pPr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en-US" altLang="en-US" dirty="0"/>
              <a:t>Prairies </a:t>
            </a:r>
            <a:r>
              <a:rPr lang="en-US" altLang="en-US" dirty="0" err="1"/>
              <a:t>ont</a:t>
            </a:r>
            <a:r>
              <a:rPr lang="en-US" altLang="en-US" dirty="0"/>
              <a:t> </a:t>
            </a:r>
            <a:r>
              <a:rPr lang="en-US" altLang="en-US" dirty="0" err="1"/>
              <a:t>été</a:t>
            </a:r>
            <a:r>
              <a:rPr lang="en-US" altLang="en-US" dirty="0"/>
              <a:t> frappes par </a:t>
            </a:r>
            <a:r>
              <a:rPr lang="en-US" altLang="en-US" dirty="0" err="1"/>
              <a:t>une</a:t>
            </a:r>
            <a:r>
              <a:rPr lang="en-US" altLang="en-US" dirty="0"/>
              <a:t> </a:t>
            </a:r>
            <a:r>
              <a:rPr lang="en-US" altLang="en-US" dirty="0" err="1"/>
              <a:t>désastreuse</a:t>
            </a:r>
            <a:r>
              <a:rPr lang="en-US" altLang="en-US" dirty="0"/>
              <a:t> </a:t>
            </a:r>
            <a:r>
              <a:rPr lang="fr-CA" altLang="en-US" dirty="0"/>
              <a:t>sécheresse</a:t>
            </a:r>
            <a:r>
              <a:rPr lang="en-US" altLang="en-US" dirty="0"/>
              <a:t> qui a </a:t>
            </a:r>
            <a:r>
              <a:rPr lang="en-US" altLang="en-US" dirty="0" err="1"/>
              <a:t>duré</a:t>
            </a:r>
            <a:r>
              <a:rPr lang="en-US" altLang="en-US" dirty="0"/>
              <a:t> </a:t>
            </a:r>
            <a:r>
              <a:rPr lang="en-US" altLang="en-US" dirty="0" err="1"/>
              <a:t>près</a:t>
            </a:r>
            <a:r>
              <a:rPr lang="en-US" altLang="en-US" dirty="0"/>
              <a:t> de 8 ans.</a:t>
            </a:r>
          </a:p>
          <a:p>
            <a:pPr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en-US" altLang="en-US" dirty="0"/>
              <a:t>Au </a:t>
            </a:r>
            <a:r>
              <a:rPr lang="en-US" altLang="en-US" dirty="0" err="1"/>
              <a:t>printemps</a:t>
            </a:r>
            <a:r>
              <a:rPr lang="en-US" altLang="en-US" dirty="0"/>
              <a:t> de 1931, les </a:t>
            </a:r>
            <a:r>
              <a:rPr lang="en-US" altLang="en-US" dirty="0" err="1"/>
              <a:t>tempêtes</a:t>
            </a:r>
            <a:r>
              <a:rPr lang="en-US" altLang="en-US" dirty="0"/>
              <a:t> de </a:t>
            </a:r>
            <a:r>
              <a:rPr lang="en-US" altLang="en-US" dirty="0" err="1"/>
              <a:t>poussières</a:t>
            </a:r>
            <a:r>
              <a:rPr lang="en-US" altLang="en-US" dirty="0"/>
              <a:t> </a:t>
            </a:r>
            <a:r>
              <a:rPr lang="en-US" altLang="en-US" dirty="0" err="1"/>
              <a:t>étaient</a:t>
            </a:r>
            <a:r>
              <a:rPr lang="en-US" altLang="en-US" dirty="0"/>
              <a:t> </a:t>
            </a:r>
            <a:r>
              <a:rPr lang="en-US" altLang="en-US" dirty="0" err="1"/>
              <a:t>fréquentes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en-US" altLang="en-US" dirty="0"/>
              <a:t>Les prairies se </a:t>
            </a:r>
            <a:r>
              <a:rPr lang="en-US" altLang="en-US" dirty="0" err="1"/>
              <a:t>sont</a:t>
            </a:r>
            <a:r>
              <a:rPr lang="en-US" altLang="en-US" dirty="0"/>
              <a:t> </a:t>
            </a:r>
            <a:r>
              <a:rPr lang="en-US" altLang="en-US" dirty="0" err="1"/>
              <a:t>retrouvées</a:t>
            </a:r>
            <a:r>
              <a:rPr lang="en-US" altLang="en-US" dirty="0"/>
              <a:t> aux </a:t>
            </a:r>
            <a:r>
              <a:rPr lang="en-US" altLang="en-US" dirty="0" err="1"/>
              <a:t>prises</a:t>
            </a:r>
            <a:r>
              <a:rPr lang="en-US" altLang="en-US" dirty="0"/>
              <a:t> avec </a:t>
            </a:r>
            <a:r>
              <a:rPr lang="en-US" altLang="en-US" dirty="0" err="1"/>
              <a:t>une</a:t>
            </a:r>
            <a:r>
              <a:rPr lang="en-US" altLang="en-US" dirty="0"/>
              <a:t> invasion de </a:t>
            </a:r>
            <a:r>
              <a:rPr lang="en-US" altLang="en-US" dirty="0" err="1"/>
              <a:t>sauterelles</a:t>
            </a:r>
            <a:r>
              <a:rPr lang="en-US" altLang="en-US" dirty="0"/>
              <a:t>…</a:t>
            </a:r>
          </a:p>
          <a:p>
            <a:pPr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en-US" altLang="en-US" dirty="0"/>
              <a:t>Les </a:t>
            </a:r>
            <a:r>
              <a:rPr lang="en-US" altLang="en-US" dirty="0" err="1"/>
              <a:t>sauterelles</a:t>
            </a:r>
            <a:r>
              <a:rPr lang="en-US" altLang="en-US" dirty="0"/>
              <a:t> e</a:t>
            </a:r>
            <a:r>
              <a:rPr lang="fr-CA" altLang="en-US" dirty="0" err="1"/>
              <a:t>mpêchaient</a:t>
            </a:r>
            <a:r>
              <a:rPr lang="fr-CA" altLang="en-US" dirty="0"/>
              <a:t> les trains et les autobus de circuler normalement</a:t>
            </a:r>
          </a:p>
          <a:p>
            <a:pPr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en-US" altLang="en-US" dirty="0"/>
              <a:t>Des </a:t>
            </a:r>
            <a:r>
              <a:rPr lang="en-US" altLang="en-US" dirty="0" err="1"/>
              <a:t>milliers</a:t>
            </a:r>
            <a:r>
              <a:rPr lang="en-US" altLang="en-US" dirty="0"/>
              <a:t> de </a:t>
            </a:r>
            <a:r>
              <a:rPr lang="en-US" altLang="en-US" dirty="0" err="1"/>
              <a:t>familles</a:t>
            </a:r>
            <a:r>
              <a:rPr lang="en-US" altLang="en-US" dirty="0"/>
              <a:t> </a:t>
            </a:r>
            <a:r>
              <a:rPr lang="en-US" altLang="en-US" dirty="0" err="1"/>
              <a:t>ont</a:t>
            </a:r>
            <a:r>
              <a:rPr lang="en-US" altLang="en-US" dirty="0"/>
              <a:t> d</a:t>
            </a:r>
            <a:r>
              <a:rPr lang="fr-CA" altLang="en-US" dirty="0"/>
              <a:t>û abandonner leur terre</a:t>
            </a:r>
            <a:endParaRPr lang="en-US" altLang="en-US" dirty="0">
              <a:solidFill>
                <a:srgbClr val="996633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314C1A-B485-41B4-88E5-159B83EC598B}"/>
              </a:ext>
            </a:extLst>
          </p:cNvPr>
          <p:cNvSpPr/>
          <p:nvPr/>
        </p:nvSpPr>
        <p:spPr>
          <a:xfrm>
            <a:off x="325438" y="52388"/>
            <a:ext cx="8435975" cy="122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>
                <a:solidFill>
                  <a:schemeClr val="bg1"/>
                </a:solidFill>
                <a:latin typeface="Georgia" panose="02040502050405020303" pitchFamily="18" charset="0"/>
              </a:rPr>
              <a:t>La grande crise a touché tout le pays, mais les conditions de vie dans les Prairies étaitaient particulièrement dures.</a:t>
            </a:r>
          </a:p>
          <a:p>
            <a:pPr algn="ctr" eaLnBrk="1" hangingPunct="1">
              <a:defRPr/>
            </a:pPr>
            <a:endParaRPr lang="en-CA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pic>
        <p:nvPicPr>
          <p:cNvPr id="36873" name="Picture 9" descr="http://riverdaughter.files.wordpress.com/2010/01/1930s-dust-storm.jpg">
            <a:extLst>
              <a:ext uri="{FF2B5EF4-FFF2-40B4-BE49-F238E27FC236}">
                <a16:creationId xmlns:a16="http://schemas.microsoft.com/office/drawing/2014/main" id="{33F2E675-DED2-4D9F-AEFA-ADD71BDD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38557">
            <a:off x="4374403" y="1035995"/>
            <a:ext cx="4402474" cy="2870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11" descr="locust-slide2">
            <a:extLst>
              <a:ext uri="{FF2B5EF4-FFF2-40B4-BE49-F238E27FC236}">
                <a16:creationId xmlns:a16="http://schemas.microsoft.com/office/drawing/2014/main" id="{8D323179-2CFF-4B78-9A18-F3C46DB2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12" y="1388526"/>
            <a:ext cx="3200400" cy="2165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926" name="Footer Placeholder 1">
            <a:extLst>
              <a:ext uri="{FF2B5EF4-FFF2-40B4-BE49-F238E27FC236}">
                <a16:creationId xmlns:a16="http://schemas.microsoft.com/office/drawing/2014/main" id="{56B9EA81-6BA4-4E5F-A3F7-31F0EFD4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La vie dans l'entre-deux-guerre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84B9DD-DA65-4AA3-A7C5-257E4AAE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08063"/>
            <a:ext cx="8836025" cy="5832475"/>
          </a:xfrm>
        </p:spPr>
        <p:txBody>
          <a:bodyPr/>
          <a:lstStyle/>
          <a:p>
            <a:pPr marL="465138" indent="-357188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400"/>
              <a:t>1. Mackenzie-King remplac</a:t>
            </a:r>
            <a:r>
              <a:rPr lang="fr-CA" altLang="en-US" sz="2400"/>
              <a:t>é par</a:t>
            </a:r>
            <a:r>
              <a:rPr lang="en-US" altLang="en-US" sz="2400"/>
              <a:t> R.B. Bennett en 1930</a:t>
            </a:r>
          </a:p>
          <a:p>
            <a:pPr marL="465138" indent="-357188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400"/>
              <a:t>2. King expliquait qu’</a:t>
            </a:r>
            <a:r>
              <a:rPr lang="en-US" altLang="en-US" sz="2400" b="1"/>
              <a:t>il n’allait pas aider des gouvernements provinciaux: </a:t>
            </a:r>
            <a:r>
              <a:rPr lang="en-US" altLang="en-US" sz="2400"/>
              <a:t>‘il ne donnerait pas </a:t>
            </a:r>
            <a:r>
              <a:rPr lang="en-US" altLang="en-US" sz="2400" b="1"/>
              <a:t>‘cinq cents’ </a:t>
            </a:r>
            <a:r>
              <a:rPr lang="en-US" altLang="en-US" sz="2400"/>
              <a:t>à un gouvernement provincial conservateur </a:t>
            </a:r>
          </a:p>
          <a:p>
            <a:pPr marL="465138" indent="-357188" eaLnBrk="1" hangingPunct="1">
              <a:lnSpc>
                <a:spcPct val="90000"/>
              </a:lnSpc>
            </a:pPr>
            <a:endParaRPr lang="en-US" altLang="en-US" sz="2400"/>
          </a:p>
          <a:p>
            <a:pPr marL="465138" lvl="2" indent="-35242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endParaRPr lang="en-US" altLang="en-US" sz="1800">
              <a:solidFill>
                <a:schemeClr val="tx1"/>
              </a:solidFill>
            </a:endParaRPr>
          </a:p>
          <a:p>
            <a:pPr marL="465138" lvl="2" indent="-35242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adopté </a:t>
            </a:r>
            <a:r>
              <a:rPr lang="en-US" altLang="en-US" sz="2000" b="1">
                <a:solidFill>
                  <a:schemeClr val="tx1"/>
                </a:solidFill>
              </a:rPr>
              <a:t>la Loi sur l’assurance-chômage  </a:t>
            </a:r>
            <a:r>
              <a:rPr lang="en-US" altLang="en-US" sz="2000">
                <a:solidFill>
                  <a:schemeClr val="tx1"/>
                </a:solidFill>
              </a:rPr>
              <a:t>(20 millions de dollars aux provinces) = pas d’amilioration</a:t>
            </a:r>
          </a:p>
          <a:p>
            <a:pPr marL="465138" lvl="2" indent="-35242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000" b="1">
                <a:solidFill>
                  <a:schemeClr val="tx1"/>
                </a:solidFill>
              </a:rPr>
              <a:t>augmenté les tarifs sur l’importation de 50%  </a:t>
            </a:r>
            <a:r>
              <a:rPr lang="en-US" altLang="en-US" sz="2000">
                <a:solidFill>
                  <a:schemeClr val="tx1"/>
                </a:solidFill>
              </a:rPr>
              <a:t>= barrière commerciales mondiale</a:t>
            </a:r>
          </a:p>
          <a:p>
            <a:pPr marL="465138" lvl="2" indent="-35242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Adopté </a:t>
            </a:r>
            <a:r>
              <a:rPr lang="en-US" altLang="en-US" sz="2000" b="1">
                <a:solidFill>
                  <a:schemeClr val="tx1"/>
                </a:solidFill>
              </a:rPr>
              <a:t>la Loi sur le rétablissement agricole des Priaries </a:t>
            </a:r>
            <a:r>
              <a:rPr lang="en-US" altLang="en-US" sz="2000">
                <a:solidFill>
                  <a:schemeClr val="tx1"/>
                </a:solidFill>
              </a:rPr>
              <a:t>– système d’irrigation =(mais les familles ont déjà quitté leurs fermes)</a:t>
            </a:r>
          </a:p>
          <a:p>
            <a:pPr marL="465138" lvl="2" indent="-35242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000" b="1">
                <a:solidFill>
                  <a:schemeClr val="tx1"/>
                </a:solidFill>
              </a:rPr>
              <a:t>Adopter une loi déclarant illégale toute agitation communiste </a:t>
            </a:r>
            <a:r>
              <a:rPr lang="en-US" altLang="en-US" sz="2000" i="1">
                <a:solidFill>
                  <a:schemeClr val="tx1"/>
                </a:solidFill>
              </a:rPr>
              <a:t>– Tim Buck a été reconnu coupable et a été condamné à 2 ans de prison</a:t>
            </a:r>
          </a:p>
          <a:p>
            <a:pPr marL="63500" lvl="1" indent="0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S’ils ne pouvaient pas payer </a:t>
            </a:r>
          </a:p>
          <a:p>
            <a:pPr marL="63500" lvl="1" indent="0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pour l’essence, ils attelaient les </a:t>
            </a:r>
          </a:p>
          <a:p>
            <a:pPr marL="63500" lvl="1" indent="0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chevaux aux voitures et les </a:t>
            </a:r>
          </a:p>
          <a:p>
            <a:pPr marL="63500" lvl="1" indent="0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Nommaient “</a:t>
            </a:r>
            <a:r>
              <a:rPr lang="en-US" altLang="en-US" sz="2000" b="1">
                <a:solidFill>
                  <a:srgbClr val="C00000"/>
                </a:solidFill>
              </a:rPr>
              <a:t>carrioles à la Bennett</a:t>
            </a:r>
            <a:r>
              <a:rPr lang="en-US" altLang="en-US" sz="2000" b="1">
                <a:solidFill>
                  <a:schemeClr val="tx1"/>
                </a:solidFill>
              </a:rPr>
              <a:t>” </a:t>
            </a:r>
          </a:p>
          <a:p>
            <a:pPr marL="465138" indent="-357188" eaLnBrk="1" hangingPunct="1"/>
            <a:endParaRPr lang="en-US" altLang="en-US"/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0E931C9D-FCFF-451B-915F-ED9681A1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5553075"/>
            <a:ext cx="3335337" cy="128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452" name="Rectangle 1">
            <a:extLst>
              <a:ext uri="{FF2B5EF4-FFF2-40B4-BE49-F238E27FC236}">
                <a16:creationId xmlns:a16="http://schemas.microsoft.com/office/drawing/2014/main" id="{2C476D1F-A814-4AF5-8C1C-1EEAB0A4EB4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828675" y="1517651"/>
            <a:ext cx="2301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 typeface="Georgia" panose="02040502050405020303" pitchFamily="18" charset="0"/>
              <a:buNone/>
            </a:pPr>
            <a:r>
              <a:rPr lang="fr-CA" altLang="en-US" sz="2400" b="1" u="sng">
                <a:solidFill>
                  <a:srgbClr val="00B050"/>
                </a:solidFill>
                <a:latin typeface="Arial" panose="020B0604020202020204" pitchFamily="34" charset="0"/>
              </a:rPr>
              <a:t>Élections 1930</a:t>
            </a:r>
            <a:endParaRPr lang="en-US" altLang="en-US" sz="2400" b="1" u="sng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Rectangle 2">
            <a:extLst>
              <a:ext uri="{FF2B5EF4-FFF2-40B4-BE49-F238E27FC236}">
                <a16:creationId xmlns:a16="http://schemas.microsoft.com/office/drawing/2014/main" id="{892F1872-4ACD-410A-A427-5DB1E42ACFA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72306" y="4172744"/>
            <a:ext cx="18240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u="sng">
                <a:solidFill>
                  <a:srgbClr val="C00000"/>
                </a:solidFill>
                <a:latin typeface="Arial" panose="020B0604020202020204" pitchFamily="34" charset="0"/>
              </a:rPr>
              <a:t>Bennett a</a:t>
            </a:r>
          </a:p>
        </p:txBody>
      </p:sp>
      <p:sp>
        <p:nvSpPr>
          <p:cNvPr id="104454" name="Rectangle 1">
            <a:extLst>
              <a:ext uri="{FF2B5EF4-FFF2-40B4-BE49-F238E27FC236}">
                <a16:creationId xmlns:a16="http://schemas.microsoft.com/office/drawing/2014/main" id="{6F6FECA0-3C6A-4925-A17C-DADF8606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85775"/>
            <a:ext cx="53482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 typeface="Georgia" panose="02040502050405020303" pitchFamily="18" charset="0"/>
              <a:buNone/>
            </a:pPr>
            <a:r>
              <a:rPr lang="fr-CA" altLang="en-US" sz="2400" b="1" u="sng">
                <a:latin typeface="Arial" panose="020B0604020202020204" pitchFamily="34" charset="0"/>
              </a:rPr>
              <a:t>Les solutions du gouvernement</a:t>
            </a:r>
            <a:endParaRPr lang="en-US" altLang="en-US" sz="2400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A63B99-0378-4F97-8C0F-AA317A8A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765175"/>
            <a:ext cx="9009062" cy="5832475"/>
          </a:xfrm>
        </p:spPr>
        <p:txBody>
          <a:bodyPr/>
          <a:lstStyle/>
          <a:p>
            <a:pPr marL="352425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Bennett a cr</a:t>
            </a:r>
            <a:r>
              <a:rPr lang="fr-CA" altLang="en-US" sz="2000"/>
              <a:t>éé un réseau national de </a:t>
            </a:r>
            <a:r>
              <a:rPr lang="fr-CA" altLang="en-US" sz="2000" b="1"/>
              <a:t>camps de secours</a:t>
            </a:r>
            <a:r>
              <a:rPr lang="fr-CA" altLang="en-US" sz="2000"/>
              <a:t> pour les hommes célibataires, les chômeurs et les sans-abri. </a:t>
            </a:r>
          </a:p>
          <a:p>
            <a:pPr marL="352425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000"/>
              <a:t>Les camps étaient situés </a:t>
            </a:r>
            <a:r>
              <a:rPr lang="fr-CA" altLang="en-US" sz="2000" b="1"/>
              <a:t>dans les bois et isolés </a:t>
            </a:r>
            <a:r>
              <a:rPr lang="fr-CA" altLang="en-US" sz="2000"/>
              <a:t>de tout </a:t>
            </a:r>
            <a:r>
              <a:rPr lang="fr-CA" altLang="en-US" sz="2000" i="1"/>
              <a:t>(la construction des routes, au déboisement et au creusement de fossés)</a:t>
            </a:r>
          </a:p>
          <a:p>
            <a:pPr marL="352425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000"/>
              <a:t>Il les </a:t>
            </a:r>
            <a:r>
              <a:rPr lang="fr-CA" altLang="en-US" sz="2000" b="1"/>
              <a:t>payait 0,20$ par jour </a:t>
            </a:r>
            <a:r>
              <a:rPr lang="fr-CA" altLang="en-US" sz="2000"/>
              <a:t>et ils étaient logés et nourris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1800"/>
              <a:t>La nourriture était exécrable et les lits étaient souvent infestés de punaises (Stink bugs)</a:t>
            </a:r>
            <a:endParaRPr lang="en-US" altLang="en-US" sz="2400" b="1" u="sng"/>
          </a:p>
          <a:p>
            <a:pPr marL="352425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000"/>
              <a:t>1. plus d’</a:t>
            </a:r>
            <a:r>
              <a:rPr lang="en-US" altLang="en-US" sz="2000" b="1"/>
              <a:t>un millier d’hommes </a:t>
            </a:r>
            <a:r>
              <a:rPr lang="en-US" altLang="en-US" sz="2000"/>
              <a:t>out quitté les camps de secours de la C-B</a:t>
            </a:r>
          </a:p>
          <a:p>
            <a:pPr marL="352425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000"/>
              <a:t>2.Ils protestaient </a:t>
            </a:r>
            <a:r>
              <a:rPr lang="en-US" altLang="en-US" sz="2000" b="1"/>
              <a:t>contre leurs conditions de vie </a:t>
            </a:r>
            <a:r>
              <a:rPr lang="en-US" altLang="en-US" sz="2000"/>
              <a:t>et </a:t>
            </a:r>
            <a:r>
              <a:rPr lang="en-US" altLang="en-US" sz="2000" b="1"/>
              <a:t>réclamer un salaire plus élevé</a:t>
            </a:r>
          </a:p>
          <a:p>
            <a:pPr marL="352425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000"/>
              <a:t>3. Ils s’entassaient dans les wagons des trains- à Regina + </a:t>
            </a:r>
            <a:r>
              <a:rPr lang="en-US" altLang="en-US" sz="2000" b="1"/>
              <a:t>2000 marcheurs</a:t>
            </a:r>
          </a:p>
          <a:p>
            <a:pPr marL="352425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000"/>
              <a:t>4. Les policiers ont confiné les manifestants dans un stade et les a ordonnés d’évacuer (</a:t>
            </a:r>
            <a:r>
              <a:rPr lang="en-US" altLang="en-US" sz="2000" b="1"/>
              <a:t>l’émeute de Regina </a:t>
            </a:r>
            <a:r>
              <a:rPr lang="en-US" altLang="en-US" sz="2000"/>
              <a:t>= mort d’un policier, et plusieurs arrêtés)</a:t>
            </a: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2EE3C826-245A-4AA8-A813-E4BE4EF5F14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811212" y="1281112"/>
            <a:ext cx="22367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>
                <a:solidFill>
                  <a:srgbClr val="C00000"/>
                </a:solidFill>
                <a:latin typeface="Arial" panose="020B0604020202020204" pitchFamily="34" charset="0"/>
              </a:rPr>
              <a:t>Camps de secours</a:t>
            </a: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687C2265-0BEB-493A-94F7-5E5040B652E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821656" y="4547394"/>
            <a:ext cx="42735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>
                <a:solidFill>
                  <a:srgbClr val="C00000"/>
                </a:solidFill>
                <a:latin typeface="Arial" panose="020B0604020202020204" pitchFamily="34" charset="0"/>
              </a:rPr>
              <a:t>La marche sur Ottawa -1935</a:t>
            </a:r>
          </a:p>
        </p:txBody>
      </p:sp>
      <p:pic>
        <p:nvPicPr>
          <p:cNvPr id="105477" name="Picture 6" descr="http://esask.uregina.ca/management/app/assets/img/enc2/selectedbig/51C16758-1560-95DA-43EC14A4C0A0BAB1.jpg">
            <a:extLst>
              <a:ext uri="{FF2B5EF4-FFF2-40B4-BE49-F238E27FC236}">
                <a16:creationId xmlns:a16="http://schemas.microsoft.com/office/drawing/2014/main" id="{61CC5969-1D99-4E76-AD79-993DFB27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24400"/>
            <a:ext cx="27463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8" descr="http://upload.wikimedia.org/wikipedia/commons/thumb/3/37/Kamloops_on_to_Ottawa.jpg/300px-Kamloops_on_to_Ottawa.jpg">
            <a:extLst>
              <a:ext uri="{FF2B5EF4-FFF2-40B4-BE49-F238E27FC236}">
                <a16:creationId xmlns:a16="http://schemas.microsoft.com/office/drawing/2014/main" id="{7929AB69-7406-4AF7-A8AA-1AD20918B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740275"/>
            <a:ext cx="24257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10" descr="http://upload.wikimedia.org/wikipedia/commons/4/43/Regina_1er_juillet_1935.jpg">
            <a:extLst>
              <a:ext uri="{FF2B5EF4-FFF2-40B4-BE49-F238E27FC236}">
                <a16:creationId xmlns:a16="http://schemas.microsoft.com/office/drawing/2014/main" id="{2ACF553B-4DA0-4701-A073-F5CC3F7C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733925"/>
            <a:ext cx="29162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">
            <a:extLst>
              <a:ext uri="{FF2B5EF4-FFF2-40B4-BE49-F238E27FC236}">
                <a16:creationId xmlns:a16="http://schemas.microsoft.com/office/drawing/2014/main" id="{F7C20AFD-F665-4F54-9C50-B6420FCB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325438"/>
            <a:ext cx="53482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 typeface="Georgia" panose="02040502050405020303" pitchFamily="18" charset="0"/>
              <a:buNone/>
            </a:pPr>
            <a:r>
              <a:rPr lang="fr-CA" altLang="en-US" sz="2400" b="1" u="sng">
                <a:latin typeface="Arial" panose="020B0604020202020204" pitchFamily="34" charset="0"/>
              </a:rPr>
              <a:t>La marche sur Ottawa</a:t>
            </a:r>
            <a:endParaRPr lang="en-US" altLang="en-US" sz="2400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1839E5-310C-4B1A-BCAE-194EE1DA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686800" cy="5400675"/>
          </a:xfrm>
        </p:spPr>
        <p:txBody>
          <a:bodyPr/>
          <a:lstStyle/>
          <a:p>
            <a:pPr marL="352425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r>
              <a:rPr lang="en-US" altLang="en-US" sz="2000" b="1" dirty="0"/>
              <a:t>Avant la </a:t>
            </a:r>
            <a:r>
              <a:rPr lang="en-US" altLang="en-US" sz="2000" b="1" dirty="0" err="1"/>
              <a:t>grande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crise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ym typeface="Wingdings" panose="05000000000000000000" pitchFamily="2" charset="2"/>
              </a:rPr>
              <a:t> les </a:t>
            </a:r>
            <a:r>
              <a:rPr lang="en-US" altLang="en-US" sz="2000" b="1" dirty="0" err="1">
                <a:sym typeface="Wingdings" panose="05000000000000000000" pitchFamily="2" charset="2"/>
              </a:rPr>
              <a:t>gouvernements</a:t>
            </a:r>
            <a:r>
              <a:rPr lang="en-US" altLang="en-US" sz="2000" b="1" dirty="0"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ym typeface="Wingdings" panose="05000000000000000000" pitchFamily="2" charset="2"/>
              </a:rPr>
              <a:t>n’intervenaient</a:t>
            </a:r>
            <a:r>
              <a:rPr lang="en-US" altLang="en-US" sz="2000" b="1" dirty="0">
                <a:sym typeface="Wingdings" panose="05000000000000000000" pitchFamily="2" charset="2"/>
              </a:rPr>
              <a:t> pas </a:t>
            </a:r>
            <a:r>
              <a:rPr lang="en-US" altLang="en-US" sz="2000" b="1" dirty="0" err="1">
                <a:sym typeface="Wingdings" panose="05000000000000000000" pitchFamily="2" charset="2"/>
              </a:rPr>
              <a:t>dans</a:t>
            </a:r>
            <a:r>
              <a:rPr lang="en-US" altLang="en-US" sz="2000" b="1" dirty="0">
                <a:sym typeface="Wingdings" panose="05000000000000000000" pitchFamily="2" charset="2"/>
              </a:rPr>
              <a:t> l’</a:t>
            </a:r>
            <a:r>
              <a:rPr lang="fr-CA" altLang="en-US" sz="2000" b="1" dirty="0">
                <a:sym typeface="Wingdings" panose="05000000000000000000" pitchFamily="2" charset="2"/>
              </a:rPr>
              <a:t>économie = le laisser-faire</a:t>
            </a:r>
          </a:p>
          <a:p>
            <a:pPr marL="352425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000" dirty="0">
                <a:sym typeface="Wingdings" panose="05000000000000000000" pitchFamily="2" charset="2"/>
              </a:rPr>
              <a:t>	…….</a:t>
            </a:r>
          </a:p>
          <a:p>
            <a:pPr marL="352425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400" dirty="0">
                <a:sym typeface="Wingdings" panose="05000000000000000000" pitchFamily="2" charset="2"/>
              </a:rPr>
              <a:t>Roosevelt le New Deal</a:t>
            </a:r>
          </a:p>
          <a:p>
            <a:pPr marL="352425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en-US" altLang="en-US" sz="2400" b="1" dirty="0"/>
              <a:t>Bennett a </a:t>
            </a:r>
            <a:r>
              <a:rPr lang="fr-CA" altLang="en-US" sz="2400" b="1" dirty="0"/>
              <a:t>présenté sa propre version du New Deal de Roosevelt</a:t>
            </a:r>
          </a:p>
          <a:p>
            <a:pPr marL="644525" lvl="1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400" i="1" dirty="0"/>
              <a:t>Un système d’impôts plus progressif  </a:t>
            </a:r>
          </a:p>
          <a:p>
            <a:pPr marL="400050" lvl="1" indent="0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400" i="1" dirty="0"/>
              <a:t>                          </a:t>
            </a:r>
            <a:r>
              <a:rPr lang="fr-CA" altLang="en-US" sz="2200" b="1" i="1" dirty="0"/>
              <a:t>revenu</a:t>
            </a:r>
            <a:r>
              <a:rPr lang="fr-CA" altLang="en-US" sz="2200" i="1" dirty="0"/>
              <a:t> plus élevé = plus d’impôt</a:t>
            </a:r>
          </a:p>
          <a:p>
            <a:pPr marL="644525" lvl="1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400" i="1" dirty="0"/>
              <a:t>Une assurance pour protéger les travailleurs contre la maladie, les accidents et le </a:t>
            </a:r>
            <a:r>
              <a:rPr lang="fr-CA" altLang="en-US" sz="2400" b="1" i="1" dirty="0"/>
              <a:t>chômage</a:t>
            </a:r>
          </a:p>
          <a:p>
            <a:pPr marL="644525" lvl="1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400" i="1" dirty="0"/>
              <a:t>Réglementation sur les conditions de travail, nombre d’heures, salaire</a:t>
            </a:r>
          </a:p>
          <a:p>
            <a:pPr marL="644525" lvl="1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400" i="1" dirty="0"/>
              <a:t>Révision des pensions de vieillesse</a:t>
            </a:r>
          </a:p>
          <a:p>
            <a:pPr marL="644525" lvl="1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400" i="1" dirty="0"/>
              <a:t>Le soutien à l’agriculture</a:t>
            </a:r>
          </a:p>
          <a:p>
            <a:pPr marL="644525" lvl="1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endParaRPr lang="fr-CA" altLang="en-US" sz="2400" i="1" dirty="0"/>
          </a:p>
          <a:p>
            <a:pPr marL="352425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000" b="1" dirty="0"/>
              <a:t>TROP TARD  </a:t>
            </a:r>
            <a:r>
              <a:rPr lang="fr-CA" altLang="en-US" sz="2000" b="1" dirty="0">
                <a:sym typeface="Wingdings" panose="05000000000000000000" pitchFamily="2" charset="2"/>
              </a:rPr>
              <a:t></a:t>
            </a:r>
          </a:p>
          <a:p>
            <a:pPr marL="352425" indent="-244475" eaLnBrk="1" hangingPunct="1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endParaRPr lang="fr-CA" altLang="en-US" sz="2000" b="1" dirty="0">
              <a:sym typeface="Wingdings" panose="05000000000000000000" pitchFamily="2" charset="2"/>
            </a:endParaRPr>
          </a:p>
          <a:p>
            <a:pPr marL="352425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endParaRPr lang="fr-CA" altLang="en-US" sz="2000" b="1" dirty="0">
              <a:sym typeface="Wingdings" panose="05000000000000000000" pitchFamily="2" charset="2"/>
            </a:endParaRPr>
          </a:p>
          <a:p>
            <a:pPr marL="352425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endParaRPr lang="fr-CA" altLang="en-US" sz="2000" b="1" dirty="0"/>
          </a:p>
          <a:p>
            <a:pPr marL="644525" lvl="1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endParaRPr lang="fr-CA" altLang="en-US" sz="1800" b="1" dirty="0"/>
          </a:p>
          <a:p>
            <a:pPr marL="644525" lvl="1" indent="-244475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  <a:defRPr/>
            </a:pPr>
            <a:endParaRPr lang="en-US" altLang="en-US" sz="1800" dirty="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A6AB710-509A-439A-9F02-6AB23021269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164431" y="3909219"/>
            <a:ext cx="3001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>
                <a:solidFill>
                  <a:srgbClr val="C00000"/>
                </a:solidFill>
                <a:latin typeface="Arial" panose="020B0604020202020204" pitchFamily="34" charset="0"/>
              </a:rPr>
              <a:t>Le NEW DEAL de Bennett</a:t>
            </a:r>
          </a:p>
        </p:txBody>
      </p:sp>
      <p:sp>
        <p:nvSpPr>
          <p:cNvPr id="106500" name="AutoShape 6" descr="Image result for bennett's new deal">
            <a:extLst>
              <a:ext uri="{FF2B5EF4-FFF2-40B4-BE49-F238E27FC236}">
                <a16:creationId xmlns:a16="http://schemas.microsoft.com/office/drawing/2014/main" id="{417B0E1B-98F9-4B72-8B9C-72245E7931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6501" name="Picture 2">
            <a:extLst>
              <a:ext uri="{FF2B5EF4-FFF2-40B4-BE49-F238E27FC236}">
                <a16:creationId xmlns:a16="http://schemas.microsoft.com/office/drawing/2014/main" id="{0763C369-DF4E-4E77-9FEE-46A5913E1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530725"/>
            <a:ext cx="174625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>
            <a:extLst>
              <a:ext uri="{FF2B5EF4-FFF2-40B4-BE49-F238E27FC236}">
                <a16:creationId xmlns:a16="http://schemas.microsoft.com/office/drawing/2014/main" id="{1F58E686-76FC-4F90-93FD-A056A6F9E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841375"/>
            <a:ext cx="8476050" cy="5910263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endParaRPr lang="en-US" altLang="en-US" sz="2000" dirty="0"/>
          </a:p>
          <a:p>
            <a:pPr marL="520700" indent="-520700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400" dirty="0"/>
              <a:t>1932- le premier </a:t>
            </a:r>
            <a:r>
              <a:rPr lang="en-US" altLang="en-US" sz="2400" b="1" dirty="0" err="1"/>
              <a:t>parti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socialiste</a:t>
            </a:r>
            <a:r>
              <a:rPr lang="en-US" altLang="en-US" sz="2400" b="1" dirty="0"/>
              <a:t> </a:t>
            </a:r>
            <a:r>
              <a:rPr lang="en-US" altLang="en-US" sz="2400" dirty="0"/>
              <a:t>du Canada </a:t>
            </a:r>
            <a:r>
              <a:rPr lang="en-US" altLang="en-US" sz="2400" dirty="0" err="1"/>
              <a:t>fondée</a:t>
            </a:r>
            <a:r>
              <a:rPr lang="en-US" altLang="en-US" sz="2400" dirty="0"/>
              <a:t> dans les provinces des Prairies</a:t>
            </a:r>
          </a:p>
          <a:p>
            <a:pPr marL="520700" indent="-520700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400" dirty="0" err="1"/>
              <a:t>Ils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croyaient</a:t>
            </a:r>
            <a:r>
              <a:rPr lang="en-US" altLang="en-US" sz="2400" dirty="0"/>
              <a:t> que le </a:t>
            </a:r>
            <a:r>
              <a:rPr lang="en-US" altLang="en-US" sz="2400" dirty="0" err="1"/>
              <a:t>capitalisme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cultivait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l’inégalité</a:t>
            </a:r>
            <a:r>
              <a:rPr lang="en-US" altLang="en-US" sz="2400" dirty="0"/>
              <a:t> = cause de la </a:t>
            </a:r>
            <a:r>
              <a:rPr lang="en-US" altLang="en-US" sz="2400" dirty="0" err="1"/>
              <a:t>crise</a:t>
            </a:r>
            <a:endParaRPr lang="en-US" altLang="en-US" sz="2400" dirty="0"/>
          </a:p>
          <a:p>
            <a:pPr marL="520700" indent="-520700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400" b="1" dirty="0"/>
              <a:t>J.S. Woodsworth </a:t>
            </a:r>
            <a:r>
              <a:rPr lang="en-US" altLang="en-US" sz="2400" dirty="0"/>
              <a:t>a </a:t>
            </a:r>
            <a:r>
              <a:rPr lang="en-US" altLang="en-US" sz="2400" dirty="0" err="1"/>
              <a:t>convaicu</a:t>
            </a:r>
            <a:r>
              <a:rPr lang="en-US" altLang="en-US" sz="2400" dirty="0"/>
              <a:t> les </a:t>
            </a:r>
            <a:r>
              <a:rPr lang="en-US" altLang="en-US" sz="2400" dirty="0" err="1"/>
              <a:t>fermiers</a:t>
            </a:r>
            <a:r>
              <a:rPr lang="en-US" altLang="en-US" sz="2400" dirty="0"/>
              <a:t> et les      progressists </a:t>
            </a:r>
          </a:p>
          <a:p>
            <a:pPr marL="520700" indent="-5207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i="1" dirty="0" err="1"/>
              <a:t>Favorisait</a:t>
            </a:r>
            <a:r>
              <a:rPr lang="en-US" altLang="en-US" sz="2400" i="1" dirty="0"/>
              <a:t> un syst</a:t>
            </a:r>
            <a:r>
              <a:rPr lang="fr-CA" altLang="en-US" sz="2400" i="1" dirty="0" err="1"/>
              <a:t>ème</a:t>
            </a:r>
            <a:r>
              <a:rPr lang="fr-CA" altLang="en-US" sz="2400" i="1" dirty="0"/>
              <a:t> socialiste (</a:t>
            </a:r>
            <a:r>
              <a:rPr lang="fr-CA" altLang="en-US" sz="2400" i="1" dirty="0" err="1"/>
              <a:t>gouv</a:t>
            </a:r>
            <a:r>
              <a:rPr lang="fr-CA" altLang="en-US" sz="2400" i="1" dirty="0"/>
              <a:t>. Contrôle l’économie)</a:t>
            </a:r>
          </a:p>
          <a:p>
            <a:pPr marL="520700" indent="-5207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i="1" dirty="0"/>
              <a:t>plus tard……nouveau </a:t>
            </a:r>
            <a:r>
              <a:rPr lang="en-US" altLang="en-US" sz="2400" i="1" dirty="0" err="1"/>
              <a:t>parti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démocratique</a:t>
            </a:r>
            <a:r>
              <a:rPr lang="en-US" altLang="en-US" sz="2400" i="1" dirty="0"/>
              <a:t> (1960)</a:t>
            </a:r>
          </a:p>
          <a:p>
            <a:pPr marL="223838" indent="-223838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endParaRPr lang="en-US" altLang="en-US" sz="1800" i="1" dirty="0"/>
          </a:p>
          <a:p>
            <a:pPr marL="223838" indent="-223838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endParaRPr lang="en-US" altLang="en-US" sz="1800" i="1" dirty="0"/>
          </a:p>
          <a:p>
            <a:pPr marL="223838" indent="-223838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endParaRPr lang="fr-CA" altLang="en-US" sz="2400" dirty="0">
              <a:sym typeface="Wingdings" panose="05000000000000000000" pitchFamily="2" charset="2"/>
            </a:endParaRPr>
          </a:p>
          <a:p>
            <a:pPr marL="223838" indent="-223838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lang="en-US" altLang="en-US" sz="2000" dirty="0"/>
          </a:p>
          <a:p>
            <a:pPr marL="223838" indent="-223838" eaLnBrk="1" hangingPunct="1">
              <a:lnSpc>
                <a:spcPct val="80000"/>
              </a:lnSpc>
            </a:pPr>
            <a:endParaRPr lang="en-US" altLang="en-US" sz="2000" dirty="0"/>
          </a:p>
          <a:p>
            <a:pPr marL="223838" indent="-223838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047A0F53-A4CE-40BA-912A-9525AA64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974" y="4754562"/>
            <a:ext cx="1561091" cy="1505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7044" name="Rectangle 2">
            <a:extLst>
              <a:ext uri="{FF2B5EF4-FFF2-40B4-BE49-F238E27FC236}">
                <a16:creationId xmlns:a16="http://schemas.microsoft.com/office/drawing/2014/main" id="{67B20028-272E-45F6-9815-F9056F1F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76" y="679012"/>
            <a:ext cx="873284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Le CCF (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La f</a:t>
            </a:r>
            <a:r>
              <a:rPr lang="fr-CA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édération</a:t>
            </a:r>
            <a:r>
              <a:rPr lang="fr-CA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du Commonwealth coopératif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63497" name="Picture 9" descr="http://www.civilization.ca/cmc/exhibitions/hist/medicare/images/photo-history1_21a.jpg">
            <a:extLst>
              <a:ext uri="{FF2B5EF4-FFF2-40B4-BE49-F238E27FC236}">
                <a16:creationId xmlns:a16="http://schemas.microsoft.com/office/drawing/2014/main" id="{2141297A-8AB5-4724-8E41-9D22B8E6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4" y="4754562"/>
            <a:ext cx="2227619" cy="164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AutoShape 8" descr="data:image/jpeg;base64,/9j/4AAQSkZJRgABAQAAAQABAAD/2wCEAAkGBhAPEBQPDxIQFRASEBMQFw8RERAQEBAUFRgVFxUUEhUXHyYeFxojGhUVHy8gIyc1LSwsFR4xNTAsNiYrLCoBCQoKDgwOGg8PGiwkHiQsKik1Mi4qLCwpNCwuLywsLCwsKSo1LywvLCopKiwvLC8sLCwsLCwpLDYsLCwvLCksLP/AABEIAHcBqQMBIgACEQEDEQH/xAAbAAEAAgMBAQAAAAAAAAAAAAAABQYCBAcDAf/EAEIQAAIBAgEGCgcHAwQDAQAAAAABAgMRBAUGEiExcRMVM0FRU2GRkrEyUnKBobLBFCI0YoLC0QdC4SNjZHMkQ6IW/8QAGgEBAAIDAQAAAAAAAAAAAAAAAAUGAQIEA//EADERAAICAAIHBwQCAwEAAAAAAAABAgMEEQUSEyExUpEVM0FRcYGhMmGx0SLBIzTh8P/aAAwDAQACEQMRAD8A7iAAAAAAAeX2mOloXWlezXQ7KVn22dzDeQPUAh848tPDKkorSnWrcElf0VoTnKf6VH4pc5iclCLk+C3gmAeeGracIz9aKfeehlNNZoAAGQAAAADyxGJhTWlUlGKva8nZXMNpLNmUm9yPUGlx1h+upeOI46w/XUvHE02tfMupvsp8r6G6DS46w/XUvHEyhleg2kqtNtuySkrtsbWHMuo2U+V9DbAB6HmAa+Ix9Km7VJwi2rpSkldHlx1h+upeOJo7IJ5NrqbqubWaT6G6DS46w/XUvHEcdYfrqXjiY2tfMupnZT5X0N0GrSypQnJRjUpuT2JSTbNo2jJS4PM1cXHigDUnlehFuLq0007NOSumuZmPHWH66l44mu1hzLqbbKfK+hug0uOsP11LxxHHWH66l44ja18y6jZT5X0N0Glx1h+upeOI46w/XUvHEbWvmXUbKfK+hug1IZVoS2VaT/XH+TZjNNXTTXStaNlKMuDNXFx4oyABsagAAAGlxzh+up+NDjrD9dS8cTz2tfMup6bKfK+hug0uOsP11LxxHHWH66l44ja18y6jZT5X0N0Glx1h+upeOI46w/XUvHEbWvmXUbKfK+hug1IZWoPZVpeOJswmpK6aa6U7o2U4y4M1cZR4oyABsagAAAAAAAAAAxnNJXexAGRRM/cVUweLwmLhK1GvNYOt0KV3PD1F0NN1Ffok1uvNOopJSi009jWtFe/qHkX7Zk3EUo8oqfCw6eEpffjbe42955zirIOPmgbWEzija1VNS6Urp+7mIbK1dV66q67Qg4QT/t0mnOW96MVuj2sichZS+04ajX6ylGT9q1pf/SZvFSuxt8oumb+z8wWTN3E6VNw54P4PWvjclinZPxrozU1s2NdKLTTx9OUdJTjbtaVt99hOaNxUZ1KEnvj+AbAPDC4yNW7h6KdtLmk+e3Ye5JxkpLOPAAAGwBVM7qstLRu9G0Xo31X+9rsWsqOd3Kfpj+4jNKNqnd5o6cJ30fUrwAK4WoAAAu+bmV+Hp6Mn/qQVn+Zc0v5/yTBzfA4yVGoqkNqezma50950HBYuNaEakNkl70+dPtRZcBitrDVl9SK5jsNspa0eDKTl+rKVaWk27Smld3stJ6kRpv5b5aftz+ZmgVybbk8/Nkzgu4iAAanUSObv4qnvfyyLplSbjRm4tpqO1amil5u/iqe9/LIuWV+QqeyTeCeWFsfr+CA0p3q9P7Zz+vJuUm9rk3fp1mBlV9J72YkITsPpXoAADYAAAHpQxE6bvCUovpi2vI8wE2t6DSe5lgydndUjZVlpx9ZJKa92xlpwuKhVip05JxfOvJ9DObG7krKk8PPSjri/ShzSX89pKYXSE4PVs3r5IzE6PjNa1e5/B0I0Mt1ZQotxbT0o61qe028PiI1IqcHeMldM0c4OQftR8yYxUv8ABNp+DIBrJ5MoTYDBUy5IAAAAAAGdGvKDvCUovpi2vIwATy3oNJ7mWDJ2ds42jWWnH1lZTW9bGWrDYqFWKnBpxfOvr0M5qb2Scqzw89Ja4v0oc0l9H2kphdISg9WzevkjMTgIzWtXufwdBB54bERqQU4O8ZK6Z6FhTTWaIBrJ5MAAyYABFZzY3EUMLUrYSlGrVpxcuCcnFzivS0Gk/vW1pW12tzgEqVP+oNTSjhcOnrq42nJr8lBSrS+MIL3mnkTPSpi6EMRTknGcdjjG8ZLVKLtzp3PuPquvUhVqWc6cJwjbUoqbi5aul6EdZC36Ur1JQSalvW/zBsZPylOi9WuL2xex7uhlowuMhVjpRd+lc67GimH2Mmtja3aiKwmkJ4f+L3x8v0YITNbASw8K9Cz0KWOxVOn201Udrdl9Je4mgDjus2tkp5ZZvMAWBuZIw/CVormX33uX+bGtcHZNQXi8gWbJ+G4OnGHOlr3vW/ibB8lJJXbSS13epLeR+TMsRxEpaKaiknFvbJXf3rcyepreXdOFSjX7L2RkkQAewBUc7uU/TH9xbio53cp+mP7iL0p3PujpwnfR9SvAArpawAAATObeV+BnoTf+nN+6MuZ7uZ/4IYHpVZKqanHijytrjbBwl4m/lvlp+3P5maBnOo5Wvzar9JgebebbNcPW661B+AAAPckc3fxVPe/lkXLK/IVPZKbm7+Kp738si5ZX5Cp7JNYL/Vs9/wAFf0p3i9P7Zz6r6T3sxMqvpPezEhETsPpQABk3Mo029ib3I+8BL1X3FizRwsJxqacYytKNrq9tTJ+WSqL/APXD3KxIVaPstgpxa3+pEYjHzqscEluOeONtp8LDl/I6p64+i76Le1NcxXjhnCVcnCS3o7MLiVfHPLJoAA1Oss2Z2P1yoP24+Ul5PvJfODkH7UfMqOQq2hiab6Z6Pi1fUt2cHIP2o+ZNU2OeCmn4Jr4K5pGtQtzXjvKEwGCFLEgAAZANzB5KqVo6UItpO10r69X8npVyHViryjJLpcXbvM6sss8nl6M5ZYumEtWUt/uR4M6lFx29/MYGp7xnGazi80AAZNyxZo5R0ZOhJ6pXlHsktq961+4tpzTDV3TnGa2xkpdx0mnNSSa2NJrcyw6Mu163B+H4K/pKrVsU14/kyABKkWACGzjzsw+T4qWIc9exRp1J9mtxi0veYbyWYKLhsnfYsqY3CwVqFRUsbTivRg6rlGpFdC0ouy6ETJGwzrwOLrzr069B1KihCzqKMlGF9GKUrPbKT2bZMkk7q/N08xTcfJTvlJJpfdZAAA4jAAAAJDIuNjSqNz2SVr9H+CPB6VWuqanHigS+X8pqolRptOD1zkv7lzQXZ09mrndvLINdRra3ZSi43fTqf0I0HTPG2TuV0vDw8AXOtjqcPSnFdl7vuWs1sNldVamhTi2lrc3qSXYiq2LTkPCKFJS55/eb7OZExhsddirdVJKK3vzMkiVHO7lP0x/cW4qOd3Kfpj+499Kdz7o6cJ30fUrwAK6WsAAAAAAAAAAAAkc3fxVPe/lkXLK/IT9kpubv4qnvfyyLlljkJ+z9UTWD/wBSz3/BX9Kd6vT+2c+q+k97MTKr6T3vzMSERO1/SvQAAyblqzL9Gp7UfJllKPkLLkcMpJwlLSaeppWtfpJT/wDaQ6qfiiWDCYumumMZS3+/mQGLwts7pSjHd7G/nI0qF3zST8/pcopKZZy9LE2jo6ME72vdt9LZFkVjbY23OUeG5HdgcNKmLcuLAAOQkTayTG9ekv8Adh8GmXPODkH7UfMreamF08Qpc1NOXvepeb7iyZwcg/aj5kvh4tYOyXnn+Cv6TknYl5IoTAYIgn0AADJcczuQl/2v5Yk8QOZ3IS/7X8sSeLZg+4j6FVxffS9Su5xZLilwkVZN2klsTexoqTR0LLK/0J36F5qxz6bu3vZA6QqjXd/HxWZ36Lk/5R8Nx8ABwk2DoOQ6mlh6T/Il3avoc+L9m8v/ABaXsvzZK6Kf+R+n9kVpRf416kiACwkAAAARGUs0sBir/aMLh5t/3SpQ0vElf4kBX/pJgVrws8XhZf8AHxNRR98Z6SZdjCrVjCLnJpRinJybsklrbb5kYaT3MHL8qZHynkyVOTrRxmFqVqdF6dNUsTSdRpKV46ppc7+C2qZMsrZcr4uS+y4LGVacdcZShDC05NprTTryi3qdlZbG+kjK8sqQ1vJdSS/28XhZy8N7srmNwk7bM6a8l7LP2BIggI550ITVLFQr4Wo9kcVSlST3T1xe8noTUkpRaaaumndNdKfORFlNlTymmjB9AB5AAAAHtSyjOkm1Nxitbu1orpbvqR4YeM60nDDw05J2cr6NKm/z1Nev8qTl2c5P5NzXhBqpXaq1E7pNWo03zaENev8ANK76LbCTweBvseuv4rz/AEZNjIeOq1ouc1aH9snBwc/zJN+j22182rWQud3Kfpj+4txUc7uU/TH9xLaQhqYdRzb3rjxOnCd9H1K8ACALWAAlrBgA98Xh3B7NV7W6H0HgYTzPOqyNkVKPAAAyeoAABI5u/iqe9/LIuWWOQn7P1RTc3fxVPe/lkXLLHIT9n6omsH/qWe/4K/pTvV6f2zn1X0nvfmYmVX0nvfmYkIidr+legABk3AAAAAAASu7La9VltZ9hByaUU23qSWtst+QM3eCtVqpcJzR2qHbv8jow+HlfLVj1ObEYmFEc3x8jcyBkv7PStL05fel2dEfd/J9zg5B+1HzJIjc4OQftR8yw4iCrwsox4KLKvObnJylxZQmAwVYuCAABkuOZ3IS/7X8sSdbOZKTWxvvDm+l97JanSWzrUNXh9/8AhE3aO2k3PW4/YtOc+WoaHA05KUm/vNO6ilzX6b+RVQCPvud09eR3YfDxojqxAAPE6AdHydQ4OlThzxhFe+2so+RMFw1eEf7U9OW6Ov4uy950AnNFV7pTfoQelLN8Ye4ABNEOAAAAAAAAAa2PybRxFN0q9OFSnLbCpFTi/c+ftOZZfzTnkapTxGBqN4KriKVGpgqsnJUnVmoqdGT17Xs271s6sU/+pTvSwlP18pYfugqlR/IeGIjGVUlJZrJgiaeWKEq8sMqkeHhZulslrSkrX9LU1sNw28fmNhMpYam60XGtFPQxVL7lem1J2tL+5dj+G0qeKnlHJL0cfTlicIvRx9CLlOK/5FPat/xkVyejJuqNlW/NJ5ePsCwktgs2lVSnWk+DaTVKDcdK/WSWu35VbtvsKvgc5cHXV6WIou/NwkYy98ZWa7ix5u5y05T+zqpTqOzajTnCc4rnvGLvo69vMaYCMIXZXR6rx+4LNRoRhFQhGMYxVlGKUYxXQktSMwC2gFRzu5T9Mf3FuKjndyn6Y/uIvSnc+6OnCd9H1K8ACulrBlT2revMxMqe1b15hGHwLhnBklSTqxXtJc69beVCrScXb49J0squcGR9B6UfQk9X5H0biW0jhNR7aHDx/f7K1g8VsZZP6X/7MrYPso2dmfCJLKnnvQAAMkjm7+Kp738si5ZY5Cfs/VFNzd/FU97+WRcsschPd9UTWD/1LPf8Ff0p3q9P7Zz6r6T3sxMqm172YkITsPpQABk3PahhZTvoq9uxvyPXiup0Pul/BPZlbKu+H7izEph9HbatT1ss/sQmKxttdrhHgv0c/p5DrS2Ql4ZW+KJHC5oVJco1Fd77l/JbwdkNFVp/ybfwccsffLxyNHJ+R6VD0F9713rf+DeAJOFca1qxWSONtyebBG5wcg/aj5kkRucHIP2o+Z4YzuJ+jMFCYDBUy5oAAGQAAAAAAAWnN7N21q1Za9sab5vzS7ew96KJXT1YnPffGmOtI3s28k8DT0pr/Unrf5VzR+r/AMEwAWuquNUFCPBFXssdknOXFgAHoeYAAAAAAAAAKT/UyniEsLiKOHqV6eGr1K1SFKzqJOlKCko7ZW029S5i7A1nFTi4vg9wNTJVJwowi9tr97b+ptgGIQUIqK4LcCJxOaOT6stKpg8JOT2ylh6Tb3u2s98Hm/hKDUqOGw9OS2Sp0acGtzSvzm+DcAAAAqWdkW6mpX+7H9xbTwrYKnN3nCLdrXauzjxmHlfXqRfjmelU3XNTXgc64CXqvuHAS9V9x0Liuj1cPChxXR6uHhRFdlW8y+SS7Unyo57wEvVfceuHwdSUkowk3dOyTeq5feK6PVw8KM6OBpwelCEU9l0kmbR0VZmtaSyMdqT5Ue5hWoqcXGSumrNGYJ5pNZMiij5ZyVKnK23nT9ZfyiL4CXqvuOkVsNCeqcVK2vWr2PHiuj1cPCiBnoqWs9RrL7nfRj51R1csznvAS9V9w4CXqvuOhcV0erh4UOK6PVw8KNeyreZfJ79qT5UVDN3CT+0Qloy0Yyd5WdleMtpbcschPd9Ue9DDQp30IqN9tla5nUpqScZJNPansZJUYR10Srz3vP5WRw4jEO+Sk1l4HN50ZXf3XtfMY8BL1X3HQuK6PVw8KHFdHq4eFEb2VbzL5O1aTmllqo57wEvVfcOAl6r7joXFdHq4eFDiuj1cPCh2VbzL5M9qT5UQ+Z+GnCNRyjJKTg02rXVpa13liMYQUUklZJWSWxGRN0VbKtQ8iOutds3N+IAB7HkAAACNzg5B+1HzJI86+HjUWjNXW22s8b63ZVKC8VkDmzpvofcxwb6H3M6BxNQ9Rd8v5HE1D1F3y/kguy7/ADj8/ol+1Jcq6nP+DfQ+5jg30PuZ0Diah6i75fyOJqHqLvl/I7Lv84/P6HakuVdTn/BvofcxwUuh9zOgcTUPUXfL+Qsj0Orj8X9R2Xd5r5/Q7UlyrqUBUJdD8jfweb9arsjZetLUi70sHTj6MILdFXPY6K9Fc8un7/4ec9JWy+lJERkrNynQtJ/eqes9i3IlwCWqqhVHVgsiPnOU3nJ5sAA9TQAAAAAAAAAAAAAAAAAAAAAAAAAAAAAAAAAAAAAAAAAAAAAAAAAAAAAAAAAAAAAAAAAAAAAAAAAAAAAAAAAAAA//2Q==">
            <a:extLst>
              <a:ext uri="{FF2B5EF4-FFF2-40B4-BE49-F238E27FC236}">
                <a16:creationId xmlns:a16="http://schemas.microsoft.com/office/drawing/2014/main" id="{CEFB286A-8835-4B12-BB02-27159E92EE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554038"/>
            <a:ext cx="4048125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en-US" sz="1800">
              <a:latin typeface="Arial" panose="020B0604020202020204" pitchFamily="34" charset="0"/>
            </a:endParaRPr>
          </a:p>
        </p:txBody>
      </p:sp>
      <p:sp>
        <p:nvSpPr>
          <p:cNvPr id="87047" name="AutoShape 10" descr="data:image/jpeg;base64,/9j/4AAQSkZJRgABAQAAAQABAAD/2wCEAAkGBhAPEBQPDxIQFRASEBMQFw8RERAQEBAUFRgVFxUUEhUXHyYeFxojGhUVHy8gIyc1LSwsFR4xNTAsNiYrLCoBCQoKDgwOGg8PGiwkHiQsKik1Mi4qLCwpNCwuLywsLCwsKSo1LywvLCopKiwvLC8sLCwsLCwpLDYsLCwvLCksLP/AABEIAHcBqQMBIgACEQEDEQH/xAAbAAEAAgMBAQAAAAAAAAAAAAAABQYCBAcDAf/EAEIQAAIBAgEGCgcHAwQDAQAAAAABAgMRBAUGEiExcRMVM0FRU2GRkrEyUnKBobLBFCI0YoLC0QdC4SNjZHMkQ6IW/8QAGgEBAAIDAQAAAAAAAAAAAAAAAAUGAQIEA//EADERAAICAAIHBwQCAwEAAAAAAAABAgMEEQUSEyExUpEVM0FRcYGhMmGx0SLBIzTh8P/aAAwDAQACEQMRAD8A7iAAAAAAAeX2mOloXWlezXQ7KVn22dzDeQPUAh848tPDKkorSnWrcElf0VoTnKf6VH4pc5iclCLk+C3gmAeeGracIz9aKfeehlNNZoAAGQAAAADyxGJhTWlUlGKva8nZXMNpLNmUm9yPUGlx1h+upeOI46w/XUvHE02tfMupvsp8r6G6DS46w/XUvHEyhleg2kqtNtuySkrtsbWHMuo2U+V9DbAB6HmAa+Ix9Km7VJwi2rpSkldHlx1h+upeOJo7IJ5NrqbqubWaT6G6DS46w/XUvHEcdYfrqXjiY2tfMupnZT5X0N0GrSypQnJRjUpuT2JSTbNo2jJS4PM1cXHigDUnlehFuLq0007NOSumuZmPHWH66l44mu1hzLqbbKfK+hug0uOsP11LxxHHWH66l44ja18y6jZT5X0N0Glx1h+upeOI46w/XUvHEbWvmXUbKfK+hug1IZVoS2VaT/XH+TZjNNXTTXStaNlKMuDNXFx4oyABsagAAAGlxzh+up+NDjrD9dS8cTz2tfMup6bKfK+hug0uOsP11LxxHHWH66l44ja18y6jZT5X0N0Glx1h+upeOI46w/XUvHEbWvmXUbKfK+hug1IZWoPZVpeOJswmpK6aa6U7o2U4y4M1cZR4oyABsagAAAAAAAAAAxnNJXexAGRRM/cVUweLwmLhK1GvNYOt0KV3PD1F0NN1Ffok1uvNOopJSi009jWtFe/qHkX7Zk3EUo8oqfCw6eEpffjbe42955zirIOPmgbWEzija1VNS6Urp+7mIbK1dV66q67Qg4QT/t0mnOW96MVuj2sichZS+04ajX6ylGT9q1pf/SZvFSuxt8oumb+z8wWTN3E6VNw54P4PWvjclinZPxrozU1s2NdKLTTx9OUdJTjbtaVt99hOaNxUZ1KEnvj+AbAPDC4yNW7h6KdtLmk+e3Ye5JxkpLOPAAAGwBVM7qstLRu9G0Xo31X+9rsWsqOd3Kfpj+4jNKNqnd5o6cJ30fUrwAK4WoAAAu+bmV+Hp6Mn/qQVn+Zc0v5/yTBzfA4yVGoqkNqezma50950HBYuNaEakNkl70+dPtRZcBitrDVl9SK5jsNspa0eDKTl+rKVaWk27Smld3stJ6kRpv5b5aftz+ZmgVybbk8/Nkzgu4iAAanUSObv4qnvfyyLplSbjRm4tpqO1amil5u/iqe9/LIuWV+QqeyTeCeWFsfr+CA0p3q9P7Zz+vJuUm9rk3fp1mBlV9J72YkITsPpXoAADYAAAHpQxE6bvCUovpi2vI8wE2t6DSe5lgydndUjZVlpx9ZJKa92xlpwuKhVip05JxfOvJ9DObG7krKk8PPSjri/ShzSX89pKYXSE4PVs3r5IzE6PjNa1e5/B0I0Mt1ZQotxbT0o61qe028PiI1IqcHeMldM0c4OQftR8yYxUv8ABNp+DIBrJ5MoTYDBUy5IAAAAAAGdGvKDvCUovpi2vIwATy3oNJ7mWDJ2ds42jWWnH1lZTW9bGWrDYqFWKnBpxfOvr0M5qb2Scqzw89Ja4v0oc0l9H2kphdISg9WzevkjMTgIzWtXufwdBB54bERqQU4O8ZK6Z6FhTTWaIBrJ5MAAyYABFZzY3EUMLUrYSlGrVpxcuCcnFzivS0Gk/vW1pW12tzgEqVP+oNTSjhcOnrq42nJr8lBSrS+MIL3mnkTPSpi6EMRTknGcdjjG8ZLVKLtzp3PuPquvUhVqWc6cJwjbUoqbi5aul6EdZC36Ur1JQSalvW/zBsZPylOi9WuL2xex7uhlowuMhVjpRd+lc67GimH2Mmtja3aiKwmkJ4f+L3x8v0YITNbASw8K9Cz0KWOxVOn201Udrdl9Je4mgDjus2tkp5ZZvMAWBuZIw/CVormX33uX+bGtcHZNQXi8gWbJ+G4OnGHOlr3vW/ibB8lJJXbSS13epLeR+TMsRxEpaKaiknFvbJXf3rcyepreXdOFSjX7L2RkkQAewBUc7uU/TH9xbio53cp+mP7iL0p3PujpwnfR9SvAArpawAAATObeV+BnoTf+nN+6MuZ7uZ/4IYHpVZKqanHijytrjbBwl4m/lvlp+3P5maBnOo5Wvzar9JgebebbNcPW661B+AAAPckc3fxVPe/lkXLK/IVPZKbm7+Kp738si5ZX5Cp7JNYL/Vs9/wAFf0p3i9P7Zz6r6T3sxMqvpPezEhETsPpQABk3Mo029ib3I+8BL1X3FizRwsJxqacYytKNrq9tTJ+WSqL/APXD3KxIVaPstgpxa3+pEYjHzqscEluOeONtp8LDl/I6p64+i76Le1NcxXjhnCVcnCS3o7MLiVfHPLJoAA1Oss2Z2P1yoP24+Ul5PvJfODkH7UfMqOQq2hiab6Z6Pi1fUt2cHIP2o+ZNU2OeCmn4Jr4K5pGtQtzXjvKEwGCFLEgAAZANzB5KqVo6UItpO10r69X8npVyHViryjJLpcXbvM6sss8nl6M5ZYumEtWUt/uR4M6lFx29/MYGp7xnGazi80AAZNyxZo5R0ZOhJ6pXlHsktq961+4tpzTDV3TnGa2xkpdx0mnNSSa2NJrcyw6Mu163B+H4K/pKrVsU14/kyABKkWACGzjzsw+T4qWIc9exRp1J9mtxi0veYbyWYKLhsnfYsqY3CwVqFRUsbTivRg6rlGpFdC0ouy6ETJGwzrwOLrzr069B1KihCzqKMlGF9GKUrPbKT2bZMkk7q/N08xTcfJTvlJJpfdZAAA4jAAAAJDIuNjSqNz2SVr9H+CPB6VWuqanHigS+X8pqolRptOD1zkv7lzQXZ09mrndvLINdRra3ZSi43fTqf0I0HTPG2TuV0vDw8AXOtjqcPSnFdl7vuWs1sNldVamhTi2lrc3qSXYiq2LTkPCKFJS55/eb7OZExhsddirdVJKK3vzMkiVHO7lP0x/cW4qOd3Kfpj+499Kdz7o6cJ30fUrwAK6WsAAAAAAAAAAAAkc3fxVPe/lkXLK/IT9kpubv4qnvfyyLlljkJ+z9UTWD/wBSz3/BX9Kd6vT+2c+q+k97MTKr6T3vzMSERO1/SvQAAyblqzL9Gp7UfJllKPkLLkcMpJwlLSaeppWtfpJT/wDaQ6qfiiWDCYumumMZS3+/mQGLwts7pSjHd7G/nI0qF3zST8/pcopKZZy9LE2jo6ME72vdt9LZFkVjbY23OUeG5HdgcNKmLcuLAAOQkTayTG9ekv8Adh8GmXPODkH7UfMreamF08Qpc1NOXvepeb7iyZwcg/aj5kvh4tYOyXnn+Cv6TknYl5IoTAYIgn0AADJcczuQl/2v5Yk8QOZ3IS/7X8sSeLZg+4j6FVxffS9Su5xZLilwkVZN2klsTexoqTR0LLK/0J36F5qxz6bu3vZA6QqjXd/HxWZ36Lk/5R8Nx8ABwk2DoOQ6mlh6T/Il3avoc+L9m8v/ABaXsvzZK6Kf+R+n9kVpRf416kiACwkAAAARGUs0sBir/aMLh5t/3SpQ0vElf4kBX/pJgVrws8XhZf8AHxNRR98Z6SZdjCrVjCLnJpRinJybsklrbb5kYaT3MHL8qZHynkyVOTrRxmFqVqdF6dNUsTSdRpKV46ppc7+C2qZMsrZcr4uS+y4LGVacdcZShDC05NprTTryi3qdlZbG+kjK8sqQ1vJdSS/28XhZy8N7srmNwk7bM6a8l7LP2BIggI550ITVLFQr4Wo9kcVSlST3T1xe8noTUkpRaaaumndNdKfORFlNlTymmjB9AB5AAAAHtSyjOkm1Nxitbu1orpbvqR4YeM60nDDw05J2cr6NKm/z1Nev8qTl2c5P5NzXhBqpXaq1E7pNWo03zaENev8ANK76LbCTweBvseuv4rz/AEZNjIeOq1ouc1aH9snBwc/zJN+j22182rWQud3Kfpj+4txUc7uU/TH9xLaQhqYdRzb3rjxOnCd9H1K8ACALWAAlrBgA98Xh3B7NV7W6H0HgYTzPOqyNkVKPAAAyeoAABI5u/iqe9/LIuWWOQn7P1RTc3fxVPe/lkXLLHIT9n6omsH/qWe/4K/pTvV6f2zn1X0nvfmYmVX0nvfmYkIidr+legABk3AAAAAAASu7La9VltZ9hByaUU23qSWtst+QM3eCtVqpcJzR2qHbv8jow+HlfLVj1ObEYmFEc3x8jcyBkv7PStL05fel2dEfd/J9zg5B+1HzJIjc4OQftR8yw4iCrwsox4KLKvObnJylxZQmAwVYuCAABkuOZ3IS/7X8sSdbOZKTWxvvDm+l97JanSWzrUNXh9/8AhE3aO2k3PW4/YtOc+WoaHA05KUm/vNO6ilzX6b+RVQCPvud09eR3YfDxojqxAAPE6AdHydQ4OlThzxhFe+2so+RMFw1eEf7U9OW6Ov4uy950AnNFV7pTfoQelLN8Ye4ABNEOAAAAAAAAAa2PybRxFN0q9OFSnLbCpFTi/c+ftOZZfzTnkapTxGBqN4KriKVGpgqsnJUnVmoqdGT17Xs271s6sU/+pTvSwlP18pYfugqlR/IeGIjGVUlJZrJgiaeWKEq8sMqkeHhZulslrSkrX9LU1sNw28fmNhMpYam60XGtFPQxVL7lem1J2tL+5dj+G0qeKnlHJL0cfTlicIvRx9CLlOK/5FPat/xkVyejJuqNlW/NJ5ePsCwktgs2lVSnWk+DaTVKDcdK/WSWu35VbtvsKvgc5cHXV6WIou/NwkYy98ZWa7ix5u5y05T+zqpTqOzajTnCc4rnvGLvo69vMaYCMIXZXR6rx+4LNRoRhFQhGMYxVlGKUYxXQktSMwC2gFRzu5T9Mf3FuKjndyn6Y/uIvSnc+6OnCd9H1K8ACulrBlT2revMxMqe1b15hGHwLhnBklSTqxXtJc69beVCrScXb49J0squcGR9B6UfQk9X5H0biW0jhNR7aHDx/f7K1g8VsZZP6X/7MrYPso2dmfCJLKnnvQAAMkjm7+Kp738si5ZY5Cfs/VFNzd/FU97+WRcsschPd9UTWD/1LPf8Ff0p3q9P7Zz6r6T3sxMqm172YkITsPpQABk3PahhZTvoq9uxvyPXiup0Pul/BPZlbKu+H7izEph9HbatT1ss/sQmKxttdrhHgv0c/p5DrS2Ql4ZW+KJHC5oVJco1Fd77l/JbwdkNFVp/ybfwccsffLxyNHJ+R6VD0F9713rf+DeAJOFca1qxWSONtyebBG5wcg/aj5kkRucHIP2o+Z4YzuJ+jMFCYDBUy5oAAGQAAAAAAAWnN7N21q1Za9sab5vzS7ew96KJXT1YnPffGmOtI3s28k8DT0pr/Unrf5VzR+r/AMEwAWuquNUFCPBFXssdknOXFgAHoeYAAAAAAAAAKT/UyniEsLiKOHqV6eGr1K1SFKzqJOlKCko7ZW029S5i7A1nFTi4vg9wNTJVJwowi9tr97b+ptgGIQUIqK4LcCJxOaOT6stKpg8JOT2ylh6Tb3u2s98Hm/hKDUqOGw9OS2Sp0acGtzSvzm+DcAAAAqWdkW6mpX+7H9xbTwrYKnN3nCLdrXauzjxmHlfXqRfjmelU3XNTXgc64CXqvuHAS9V9x0Liuj1cPChxXR6uHhRFdlW8y+SS7Unyo57wEvVfceuHwdSUkowk3dOyTeq5feK6PVw8KM6OBpwelCEU9l0kmbR0VZmtaSyMdqT5Ue5hWoqcXGSumrNGYJ5pNZMiij5ZyVKnK23nT9ZfyiL4CXqvuOkVsNCeqcVK2vWr2PHiuj1cPCiBnoqWs9RrL7nfRj51R1csznvAS9V9w4CXqvuOhcV0erh4UOK6PVw8KNeyreZfJ79qT5UVDN3CT+0Qloy0Yyd5WdleMtpbcschPd9Ue9DDQp30IqN9tla5nUpqScZJNPansZJUYR10Srz3vP5WRw4jEO+Sk1l4HN50ZXf3XtfMY8BL1X3HQuK6PVw8KHFdHq4eFEb2VbzL5O1aTmllqo57wEvVfcOAl6r7joXFdHq4eFDiuj1cPCh2VbzL5M9qT5UQ+Z+GnCNRyjJKTg02rXVpa13liMYQUUklZJWSWxGRN0VbKtQ8iOutds3N+IAB7HkAAACNzg5B+1HzJI86+HjUWjNXW22s8b63ZVKC8VkDmzpvofcxwb6H3M6BxNQ9Rd8v5HE1D1F3y/kguy7/ADj8/ol+1Jcq6nP+DfQ+5jg30PuZ0Diah6i75fyOJqHqLvl/I7Lv84/P6HakuVdTn/BvofcxwUuh9zOgcTUPUXfL+Qsj0Orj8X9R2Xd5r5/Q7UlyrqUBUJdD8jfweb9arsjZetLUi70sHTj6MILdFXPY6K9Fc8un7/4ec9JWy+lJERkrNynQtJ/eqes9i3IlwCWqqhVHVgsiPnOU3nJ5sAA9TQAAAAAAAAAAAAAAAAAAAAAAAAAAAAAAAAAAAAAAAAAAAAAAAAAAAAAAAAAAAAAAAAAAAAAAAAAAAAAAAAAAAA//2Q==">
            <a:extLst>
              <a:ext uri="{FF2B5EF4-FFF2-40B4-BE49-F238E27FC236}">
                <a16:creationId xmlns:a16="http://schemas.microsoft.com/office/drawing/2014/main" id="{1C2D968F-CF3B-46AD-8F39-E0758E694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-401638"/>
            <a:ext cx="4048125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en-US" sz="1800">
              <a:latin typeface="Arial" panose="020B0604020202020204" pitchFamily="34" charset="0"/>
            </a:endParaRPr>
          </a:p>
        </p:txBody>
      </p:sp>
      <p:pic>
        <p:nvPicPr>
          <p:cNvPr id="87048" name="Picture 12" descr="http://www.er.uqam.ca/nobel/m223644/NPD.png">
            <a:extLst>
              <a:ext uri="{FF2B5EF4-FFF2-40B4-BE49-F238E27FC236}">
                <a16:creationId xmlns:a16="http://schemas.microsoft.com/office/drawing/2014/main" id="{C762CF22-6D52-4D68-A94F-573FE9506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28" y="4765789"/>
            <a:ext cx="3595837" cy="10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>
            <a:extLst>
              <a:ext uri="{FF2B5EF4-FFF2-40B4-BE49-F238E27FC236}">
                <a16:creationId xmlns:a16="http://schemas.microsoft.com/office/drawing/2014/main" id="{DED2D5D1-9124-456F-B0EE-AEAFA6E5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73" y="841375"/>
            <a:ext cx="9044127" cy="5910263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endParaRPr lang="fr-CA" altLang="en-US" sz="1800" i="1" dirty="0"/>
          </a:p>
          <a:p>
            <a:pPr marL="223838" indent="-223838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endParaRPr lang="en-US" altLang="en-US" sz="1800" i="1" dirty="0"/>
          </a:p>
          <a:p>
            <a:pPr marL="223838" indent="-223838" eaLnBrk="1" hangingPunct="1">
              <a:lnSpc>
                <a:spcPct val="15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100" dirty="0"/>
              <a:t>1932- Alberta  - chef William </a:t>
            </a:r>
            <a:r>
              <a:rPr lang="en-US" altLang="en-US" sz="2100" dirty="0" err="1"/>
              <a:t>Aberhart</a:t>
            </a:r>
            <a:r>
              <a:rPr lang="en-US" altLang="en-US" sz="2100" dirty="0"/>
              <a:t> </a:t>
            </a:r>
            <a:r>
              <a:rPr lang="en-US" altLang="en-US" sz="2100" b="1" dirty="0"/>
              <a:t>‘Bible Bill’ </a:t>
            </a:r>
            <a:r>
              <a:rPr lang="en-US" altLang="en-US" sz="2100" dirty="0"/>
              <a:t>(</a:t>
            </a:r>
            <a:r>
              <a:rPr lang="en-US" altLang="en-US" sz="2100" dirty="0" err="1"/>
              <a:t>était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prédicateur</a:t>
            </a:r>
            <a:r>
              <a:rPr lang="en-US" altLang="en-US" sz="2100" dirty="0"/>
              <a:t>)</a:t>
            </a:r>
          </a:p>
          <a:p>
            <a:pPr marL="223838" indent="-223838" eaLnBrk="1" hangingPunct="1">
              <a:lnSpc>
                <a:spcPct val="15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100" dirty="0">
                <a:sym typeface="Wingdings" panose="05000000000000000000" pitchFamily="2" charset="2"/>
              </a:rPr>
              <a:t>Il </a:t>
            </a:r>
            <a:r>
              <a:rPr lang="en-US" altLang="en-US" sz="2100" dirty="0" err="1">
                <a:sym typeface="Wingdings" panose="05000000000000000000" pitchFamily="2" charset="2"/>
              </a:rPr>
              <a:t>voulait</a:t>
            </a:r>
            <a:r>
              <a:rPr lang="en-US" altLang="en-US" sz="2100" dirty="0">
                <a:sym typeface="Wingdings" panose="05000000000000000000" pitchFamily="2" charset="2"/>
              </a:rPr>
              <a:t> que </a:t>
            </a:r>
            <a:r>
              <a:rPr lang="en-US" altLang="en-US" sz="2100" dirty="0" err="1">
                <a:sym typeface="Wingdings" panose="05000000000000000000" pitchFamily="2" charset="2"/>
              </a:rPr>
              <a:t>chaque</a:t>
            </a:r>
            <a:r>
              <a:rPr lang="en-US" altLang="en-US" sz="2100" dirty="0"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ym typeface="Wingdings" panose="05000000000000000000" pitchFamily="2" charset="2"/>
              </a:rPr>
              <a:t>citoyen</a:t>
            </a:r>
            <a:r>
              <a:rPr lang="en-US" altLang="en-US" sz="2100" dirty="0"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ym typeface="Wingdings" panose="05000000000000000000" pitchFamily="2" charset="2"/>
              </a:rPr>
              <a:t>aurait</a:t>
            </a:r>
            <a:r>
              <a:rPr lang="en-US" altLang="en-US" sz="2100" dirty="0">
                <a:sym typeface="Wingdings" panose="05000000000000000000" pitchFamily="2" charset="2"/>
              </a:rPr>
              <a:t> un ‘</a:t>
            </a:r>
            <a:r>
              <a:rPr lang="en-US" altLang="en-US" sz="2100" dirty="0" err="1">
                <a:sym typeface="Wingdings" panose="05000000000000000000" pitchFamily="2" charset="2"/>
              </a:rPr>
              <a:t>dividende</a:t>
            </a:r>
            <a:r>
              <a:rPr lang="en-US" altLang="en-US" sz="2100" dirty="0">
                <a:sym typeface="Wingdings" panose="05000000000000000000" pitchFamily="2" charset="2"/>
              </a:rPr>
              <a:t> de base’ de $25/</a:t>
            </a:r>
            <a:r>
              <a:rPr lang="en-US" altLang="en-US" sz="2100" dirty="0" err="1">
                <a:sym typeface="Wingdings" panose="05000000000000000000" pitchFamily="2" charset="2"/>
              </a:rPr>
              <a:t>mois</a:t>
            </a:r>
            <a:endParaRPr lang="en-US" altLang="en-US" sz="2100" dirty="0">
              <a:sym typeface="Wingdings" panose="05000000000000000000" pitchFamily="2" charset="2"/>
            </a:endParaRPr>
          </a:p>
          <a:p>
            <a:pPr marL="223838" indent="-223838" eaLnBrk="1" hangingPunct="1">
              <a:lnSpc>
                <a:spcPct val="15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100" dirty="0"/>
              <a:t>1935- </a:t>
            </a:r>
            <a:r>
              <a:rPr lang="en-US" altLang="en-US" sz="2100" dirty="0" err="1"/>
              <a:t>gagn</a:t>
            </a:r>
            <a:r>
              <a:rPr lang="fr-CA" altLang="en-US" sz="2100" dirty="0"/>
              <a:t>é les élections </a:t>
            </a:r>
            <a:r>
              <a:rPr lang="fr-CA" altLang="en-US" sz="2100" b="1" dirty="0"/>
              <a:t>provinciaux</a:t>
            </a:r>
            <a:r>
              <a:rPr lang="fr-CA" altLang="en-US" sz="2100" dirty="0"/>
              <a:t> </a:t>
            </a:r>
            <a:r>
              <a:rPr lang="fr-CA" altLang="en-US" sz="2100" i="1" dirty="0"/>
              <a:t>– pas populaire hors de l’Alberta</a:t>
            </a:r>
          </a:p>
          <a:p>
            <a:pPr marL="223838" indent="-223838"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en-US" altLang="en-US" sz="2100" dirty="0"/>
              <a:t>4. Le </a:t>
            </a:r>
            <a:r>
              <a:rPr lang="en-US" altLang="en-US" sz="2100" dirty="0" err="1"/>
              <a:t>gouvernement</a:t>
            </a:r>
            <a:r>
              <a:rPr lang="en-US" altLang="en-US" sz="2100" dirty="0"/>
              <a:t> f</a:t>
            </a:r>
            <a:r>
              <a:rPr lang="fr-CA" altLang="en-US" sz="2100" dirty="0" err="1"/>
              <a:t>édérale</a:t>
            </a:r>
            <a:r>
              <a:rPr lang="fr-CA" altLang="en-US" sz="2100" dirty="0"/>
              <a:t> a contesté le projet du Crédit social</a:t>
            </a:r>
          </a:p>
          <a:p>
            <a:pPr marL="223838" indent="-223838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endParaRPr lang="fr-CA" altLang="en-US" sz="2400" dirty="0">
              <a:sym typeface="Wingdings" panose="05000000000000000000" pitchFamily="2" charset="2"/>
            </a:endParaRPr>
          </a:p>
          <a:p>
            <a:pPr marL="223838" indent="-223838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lang="en-US" altLang="en-US" sz="2000" dirty="0"/>
          </a:p>
          <a:p>
            <a:pPr marL="223838" indent="-223838" eaLnBrk="1" hangingPunct="1">
              <a:lnSpc>
                <a:spcPct val="80000"/>
              </a:lnSpc>
            </a:pPr>
            <a:endParaRPr lang="en-US" altLang="en-US" sz="2000" dirty="0"/>
          </a:p>
          <a:p>
            <a:pPr marL="223838" indent="-223838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1207" name="Picture 7">
            <a:extLst>
              <a:ext uri="{FF2B5EF4-FFF2-40B4-BE49-F238E27FC236}">
                <a16:creationId xmlns:a16="http://schemas.microsoft.com/office/drawing/2014/main" id="{6032A4D9-DC83-43D4-978D-8D9ABDD7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734" y="4005065"/>
            <a:ext cx="2259939" cy="219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9092" name="Rectangle 2">
            <a:extLst>
              <a:ext uri="{FF2B5EF4-FFF2-40B4-BE49-F238E27FC236}">
                <a16:creationId xmlns:a16="http://schemas.microsoft.com/office/drawing/2014/main" id="{AF9C2265-0B17-4591-8799-F448B010A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73" y="758602"/>
            <a:ext cx="3911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Le </a:t>
            </a:r>
            <a:r>
              <a:rPr lang="en-US" altLang="en-US" b="1" dirty="0" err="1">
                <a:latin typeface="Arial" panose="020B0604020202020204" pitchFamily="34" charset="0"/>
              </a:rPr>
              <a:t>parti</a:t>
            </a:r>
            <a:r>
              <a:rPr lang="en-US" altLang="en-US" b="1" dirty="0">
                <a:latin typeface="Arial" panose="020B0604020202020204" pitchFamily="34" charset="0"/>
              </a:rPr>
              <a:t> Crédit social</a:t>
            </a:r>
          </a:p>
        </p:txBody>
      </p:sp>
      <p:pic>
        <p:nvPicPr>
          <p:cNvPr id="89093" name="Picture 2" descr="http://www.benedictionblogson.com/wp-content/uploads/225px-W_aberhart.jpg">
            <a:extLst>
              <a:ext uri="{FF2B5EF4-FFF2-40B4-BE49-F238E27FC236}">
                <a16:creationId xmlns:a16="http://schemas.microsoft.com/office/drawing/2014/main" id="{DBDCF4F7-10F7-4703-B9CC-A9F21F07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97403"/>
            <a:ext cx="1584732" cy="23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7">
            <a:extLst>
              <a:ext uri="{FF2B5EF4-FFF2-40B4-BE49-F238E27FC236}">
                <a16:creationId xmlns:a16="http://schemas.microsoft.com/office/drawing/2014/main" id="{DCE339DC-3771-4CC6-A4A7-6A985CB7C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07950" y="476250"/>
            <a:ext cx="6254750" cy="638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fr-CA" altLang="en-US" sz="2800" b="1" dirty="0"/>
              <a:t>L’Italie:</a:t>
            </a:r>
          </a:p>
          <a:p>
            <a:pPr marL="569913" lvl="1" indent="-457200" eaLnBrk="1" hangingPunct="1">
              <a:lnSpc>
                <a:spcPct val="80000"/>
              </a:lnSpc>
              <a:buFont typeface="Georgia" panose="02040502050405020303" pitchFamily="18" charset="0"/>
              <a:buAutoNum type="arabicPeriod"/>
            </a:pPr>
            <a:r>
              <a:rPr lang="fr-CA" altLang="en-US" sz="2300" dirty="0">
                <a:solidFill>
                  <a:srgbClr val="996633"/>
                </a:solidFill>
              </a:rPr>
              <a:t>Benito </a:t>
            </a:r>
            <a:r>
              <a:rPr lang="fr-CA" altLang="en-US" sz="2300" b="1" dirty="0">
                <a:solidFill>
                  <a:srgbClr val="996633"/>
                </a:solidFill>
              </a:rPr>
              <a:t>Mussolini</a:t>
            </a:r>
            <a:r>
              <a:rPr lang="fr-CA" altLang="en-US" sz="2300" dirty="0">
                <a:solidFill>
                  <a:srgbClr val="996633"/>
                </a:solidFill>
              </a:rPr>
              <a:t> a créé le Parti </a:t>
            </a:r>
            <a:r>
              <a:rPr lang="fr-CA" altLang="en-US" sz="2300" b="1" dirty="0">
                <a:solidFill>
                  <a:srgbClr val="996633"/>
                </a:solidFill>
              </a:rPr>
              <a:t>Fasciste </a:t>
            </a:r>
            <a:r>
              <a:rPr lang="fr-CA" altLang="en-US" sz="2300" dirty="0">
                <a:solidFill>
                  <a:srgbClr val="996633"/>
                </a:solidFill>
              </a:rPr>
              <a:t>nationaliste soutenu par la classe moyenne et les </a:t>
            </a:r>
            <a:r>
              <a:rPr lang="fr-CA" altLang="en-US" sz="2300" b="1" dirty="0">
                <a:solidFill>
                  <a:srgbClr val="996633"/>
                </a:solidFill>
              </a:rPr>
              <a:t>Chemises Noires </a:t>
            </a:r>
            <a:r>
              <a:rPr lang="fr-CA" altLang="en-US" sz="2300" dirty="0">
                <a:solidFill>
                  <a:srgbClr val="996633"/>
                </a:solidFill>
              </a:rPr>
              <a:t>qui intimidaient les communistes et socialistes.</a:t>
            </a:r>
          </a:p>
          <a:p>
            <a:pPr marL="569913" lvl="1" indent="-457200" eaLnBrk="1" hangingPunct="1">
              <a:lnSpc>
                <a:spcPct val="80000"/>
              </a:lnSpc>
              <a:buFont typeface="Georgia" panose="02040502050405020303" pitchFamily="18" charset="0"/>
              <a:buAutoNum type="arabicPeriod"/>
            </a:pPr>
            <a:r>
              <a:rPr lang="fr-CA" altLang="en-US" sz="2300" dirty="0">
                <a:solidFill>
                  <a:srgbClr val="996633"/>
                </a:solidFill>
              </a:rPr>
              <a:t>Les Chemises noires forçaient leur victimes à boire le </a:t>
            </a:r>
            <a:r>
              <a:rPr lang="fr-CA" altLang="en-US" sz="2300" b="1" dirty="0">
                <a:solidFill>
                  <a:srgbClr val="996633"/>
                </a:solidFill>
              </a:rPr>
              <a:t>l’huile de ricin </a:t>
            </a:r>
            <a:r>
              <a:rPr lang="fr-CA" altLang="en-US" sz="2300" dirty="0">
                <a:solidFill>
                  <a:srgbClr val="996633"/>
                </a:solidFill>
              </a:rPr>
              <a:t>(castor </a:t>
            </a:r>
            <a:r>
              <a:rPr lang="fr-CA" altLang="en-US" sz="2300" dirty="0" err="1">
                <a:solidFill>
                  <a:srgbClr val="996633"/>
                </a:solidFill>
              </a:rPr>
              <a:t>oil</a:t>
            </a:r>
            <a:r>
              <a:rPr lang="fr-CA" altLang="en-US" sz="2300" dirty="0">
                <a:solidFill>
                  <a:srgbClr val="996633"/>
                </a:solidFill>
              </a:rPr>
              <a:t>), un laxatif.</a:t>
            </a:r>
          </a:p>
          <a:p>
            <a:pPr marL="569913" lvl="1" indent="-457200" eaLnBrk="1" hangingPunct="1">
              <a:lnSpc>
                <a:spcPct val="80000"/>
              </a:lnSpc>
              <a:buFont typeface="Georgia" panose="02040502050405020303" pitchFamily="18" charset="0"/>
              <a:buAutoNum type="arabicPeriod"/>
            </a:pPr>
            <a:r>
              <a:rPr lang="fr-CA" altLang="en-US" sz="2300" dirty="0">
                <a:solidFill>
                  <a:srgbClr val="996633"/>
                </a:solidFill>
              </a:rPr>
              <a:t>Le partie a gagné 35 sièges aux élections de 1921 et a mené </a:t>
            </a:r>
            <a:r>
              <a:rPr lang="fr-CA" altLang="en-US" sz="2300" b="1" dirty="0">
                <a:solidFill>
                  <a:srgbClr val="996633"/>
                </a:solidFill>
              </a:rPr>
              <a:t>la marche sur Rome </a:t>
            </a:r>
            <a:r>
              <a:rPr lang="fr-CA" altLang="en-US" sz="2300" dirty="0">
                <a:solidFill>
                  <a:srgbClr val="996633"/>
                </a:solidFill>
              </a:rPr>
              <a:t>(26 000 Chemises noirs à l’extérieur de la ville et exigé que le gouvernement se rende).</a:t>
            </a:r>
          </a:p>
          <a:p>
            <a:pPr marL="569913" lvl="1" indent="-457200" eaLnBrk="1" hangingPunct="1">
              <a:lnSpc>
                <a:spcPct val="80000"/>
              </a:lnSpc>
              <a:buFont typeface="Georgia" panose="02040502050405020303" pitchFamily="18" charset="0"/>
              <a:buAutoNum type="arabicPeriod"/>
            </a:pPr>
            <a:r>
              <a:rPr lang="fr-CA" altLang="en-US" sz="2300" dirty="0">
                <a:solidFill>
                  <a:srgbClr val="996633"/>
                </a:solidFill>
              </a:rPr>
              <a:t>Il a pris le pouvoir et est appeler Il Duce ‘</a:t>
            </a:r>
            <a:r>
              <a:rPr lang="fr-CA" altLang="en-US" sz="2300" b="1" dirty="0">
                <a:solidFill>
                  <a:srgbClr val="996633"/>
                </a:solidFill>
              </a:rPr>
              <a:t>le guide</a:t>
            </a:r>
            <a:r>
              <a:rPr lang="fr-CA" altLang="en-US" sz="2300" dirty="0">
                <a:solidFill>
                  <a:srgbClr val="996633"/>
                </a:solidFill>
              </a:rPr>
              <a:t>’ – un état totalitaire</a:t>
            </a:r>
          </a:p>
          <a:p>
            <a:pPr marL="112713" lvl="1" indent="0" eaLnBrk="1" hangingPunct="1">
              <a:lnSpc>
                <a:spcPct val="80000"/>
              </a:lnSpc>
              <a:buNone/>
            </a:pPr>
            <a:endParaRPr lang="fr-CA" altLang="en-US" sz="2300" dirty="0">
              <a:solidFill>
                <a:srgbClr val="996633"/>
              </a:solidFill>
            </a:endParaRPr>
          </a:p>
          <a:p>
            <a:pPr marL="112713" lvl="1" indent="0" eaLnBrk="1" hangingPunct="1">
              <a:lnSpc>
                <a:spcPct val="80000"/>
              </a:lnSpc>
              <a:buNone/>
            </a:pPr>
            <a:r>
              <a:rPr lang="fr-CA" altLang="en-US" sz="2300" i="1" dirty="0">
                <a:solidFill>
                  <a:srgbClr val="996633"/>
                </a:solidFill>
              </a:rPr>
              <a:t>Il a négocié les accords du Latran qui reconnaissaient le </a:t>
            </a:r>
            <a:r>
              <a:rPr lang="fr-CA" altLang="en-US" sz="2300" b="1" i="1" dirty="0">
                <a:solidFill>
                  <a:srgbClr val="996633"/>
                </a:solidFill>
              </a:rPr>
              <a:t>catholicisme</a:t>
            </a:r>
            <a:r>
              <a:rPr lang="fr-CA" altLang="en-US" sz="2300" i="1" dirty="0">
                <a:solidFill>
                  <a:srgbClr val="996633"/>
                </a:solidFill>
              </a:rPr>
              <a:t> romain comme religion d’État et la cité du </a:t>
            </a:r>
            <a:r>
              <a:rPr lang="fr-CA" altLang="en-US" sz="2300" b="1" i="1" dirty="0">
                <a:solidFill>
                  <a:srgbClr val="996633"/>
                </a:solidFill>
              </a:rPr>
              <a:t>Vatican</a:t>
            </a:r>
            <a:r>
              <a:rPr lang="fr-CA" altLang="en-US" sz="2300" i="1" dirty="0">
                <a:solidFill>
                  <a:srgbClr val="996633"/>
                </a:solidFill>
              </a:rPr>
              <a:t> come État indépendant.</a:t>
            </a:r>
          </a:p>
          <a:p>
            <a:pPr marL="569913" lvl="1" indent="-457200" eaLnBrk="1" hangingPunct="1">
              <a:lnSpc>
                <a:spcPct val="80000"/>
              </a:lnSpc>
              <a:buFont typeface="Georgia" panose="02040502050405020303" pitchFamily="18" charset="0"/>
              <a:buAutoNum type="arabicPeriod"/>
            </a:pPr>
            <a:endParaRPr lang="fr-CA" altLang="en-US" dirty="0">
              <a:solidFill>
                <a:srgbClr val="996633"/>
              </a:solidFill>
            </a:endParaRPr>
          </a:p>
          <a:p>
            <a:pPr eaLnBrk="1" hangingPunct="1"/>
            <a:endParaRPr lang="fr-CA" altLang="en-US" dirty="0"/>
          </a:p>
        </p:txBody>
      </p:sp>
      <p:pic>
        <p:nvPicPr>
          <p:cNvPr id="95235" name="Picture 1">
            <a:extLst>
              <a:ext uri="{FF2B5EF4-FFF2-40B4-BE49-F238E27FC236}">
                <a16:creationId xmlns:a16="http://schemas.microsoft.com/office/drawing/2014/main" id="{86BFCDBC-7720-48DE-9A6F-101EBFEE6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81" y="1678261"/>
            <a:ext cx="170716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2">
            <a:extLst>
              <a:ext uri="{FF2B5EF4-FFF2-40B4-BE49-F238E27FC236}">
                <a16:creationId xmlns:a16="http://schemas.microsoft.com/office/drawing/2014/main" id="{C01FB46A-8C0E-457D-A208-BAB544873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2" y="3257988"/>
            <a:ext cx="2569859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1">
            <a:extLst>
              <a:ext uri="{FF2B5EF4-FFF2-40B4-BE49-F238E27FC236}">
                <a16:creationId xmlns:a16="http://schemas.microsoft.com/office/drawing/2014/main" id="{1B6886C4-8E41-43B7-A803-C5A267B07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09" y="4895626"/>
            <a:ext cx="2262041" cy="18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1">
            <a:extLst>
              <a:ext uri="{FF2B5EF4-FFF2-40B4-BE49-F238E27FC236}">
                <a16:creationId xmlns:a16="http://schemas.microsoft.com/office/drawing/2014/main" id="{7E9382E3-67CF-44D1-BE8A-6ACDD7DAE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485775"/>
            <a:ext cx="14954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7">
            <a:extLst>
              <a:ext uri="{FF2B5EF4-FFF2-40B4-BE49-F238E27FC236}">
                <a16:creationId xmlns:a16="http://schemas.microsoft.com/office/drawing/2014/main" id="{1FAD971A-04AA-4053-9C53-93296D85D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76250"/>
            <a:ext cx="6283325" cy="638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lang="fr-CA" altLang="en-US" sz="280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fr-CA" altLang="en-US" sz="2800">
                <a:solidFill>
                  <a:srgbClr val="996633"/>
                </a:solidFill>
              </a:rPr>
              <a:t>Plusieurs pays souffraient du ralentissement de l’économie</a:t>
            </a:r>
          </a:p>
          <a:p>
            <a:pPr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fr-CA" altLang="en-US" sz="2800" b="1"/>
              <a:t>Allemagne: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400">
                <a:solidFill>
                  <a:srgbClr val="996633"/>
                </a:solidFill>
              </a:rPr>
              <a:t>Le peuple se méfiait de </a:t>
            </a:r>
            <a:r>
              <a:rPr lang="fr-CA" altLang="en-US" sz="2400" b="1">
                <a:solidFill>
                  <a:srgbClr val="996633"/>
                </a:solidFill>
              </a:rPr>
              <a:t>la République de Weimar </a:t>
            </a:r>
            <a:r>
              <a:rPr lang="fr-CA" altLang="en-US" sz="2400">
                <a:solidFill>
                  <a:srgbClr val="996633"/>
                </a:solidFill>
              </a:rPr>
              <a:t>(gouv. Démocratique) parce qu’il avait signé le traité de </a:t>
            </a:r>
            <a:r>
              <a:rPr lang="fr-CA" altLang="en-US" sz="2400" b="1">
                <a:solidFill>
                  <a:srgbClr val="996633"/>
                </a:solidFill>
              </a:rPr>
              <a:t>Versailles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400">
                <a:solidFill>
                  <a:srgbClr val="996633"/>
                </a:solidFill>
              </a:rPr>
              <a:t>1920 - Hitler s’est joint au parti </a:t>
            </a:r>
            <a:r>
              <a:rPr lang="fr-CA" altLang="en-US" sz="2400" b="1">
                <a:solidFill>
                  <a:srgbClr val="996633"/>
                </a:solidFill>
              </a:rPr>
              <a:t>national-socialiste</a:t>
            </a:r>
            <a:r>
              <a:rPr lang="fr-CA" altLang="en-US" sz="2400">
                <a:solidFill>
                  <a:srgbClr val="996633"/>
                </a:solidFill>
              </a:rPr>
              <a:t> des travailleurs (les nazis)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400">
                <a:solidFill>
                  <a:srgbClr val="996633"/>
                </a:solidFill>
              </a:rPr>
              <a:t>1932 – les nazis ont gagné le plus grand nombre de représentants au </a:t>
            </a:r>
            <a:r>
              <a:rPr lang="fr-CA" altLang="en-US" sz="2400" b="1">
                <a:solidFill>
                  <a:srgbClr val="996633"/>
                </a:solidFill>
              </a:rPr>
              <a:t>Reichstag</a:t>
            </a:r>
            <a:r>
              <a:rPr lang="fr-CA" altLang="en-US" sz="2400">
                <a:solidFill>
                  <a:srgbClr val="996633"/>
                </a:solidFill>
              </a:rPr>
              <a:t> (Assemblée parlementaire)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400">
                <a:solidFill>
                  <a:srgbClr val="996633"/>
                </a:solidFill>
              </a:rPr>
              <a:t>1933 – Hitler devient le chancelier d’Allemagne, le </a:t>
            </a:r>
            <a:r>
              <a:rPr lang="fr-CA" altLang="en-US" sz="2400" b="1">
                <a:solidFill>
                  <a:srgbClr val="996633"/>
                </a:solidFill>
              </a:rPr>
              <a:t>Führer</a:t>
            </a:r>
            <a:r>
              <a:rPr lang="fr-CA" altLang="en-US" sz="2400">
                <a:solidFill>
                  <a:srgbClr val="996633"/>
                </a:solidFill>
              </a:rPr>
              <a:t> </a:t>
            </a:r>
            <a:r>
              <a:rPr lang="fr-CA" altLang="en-US" sz="2400" i="1">
                <a:solidFill>
                  <a:srgbClr val="996633"/>
                </a:solidFill>
              </a:rPr>
              <a:t>‘le chef’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400" i="1">
                <a:solidFill>
                  <a:srgbClr val="996633"/>
                </a:solidFill>
              </a:rPr>
              <a:t>Il interdit tus autres parti politique en utilisant </a:t>
            </a:r>
            <a:r>
              <a:rPr lang="fr-CA" altLang="en-US" sz="2400" b="1" i="1">
                <a:solidFill>
                  <a:srgbClr val="996633"/>
                </a:solidFill>
              </a:rPr>
              <a:t>la Gestapo </a:t>
            </a:r>
            <a:r>
              <a:rPr lang="fr-CA" altLang="en-US" sz="2400" i="1">
                <a:solidFill>
                  <a:srgbClr val="996633"/>
                </a:solidFill>
              </a:rPr>
              <a:t>(la police secrète) pour faire respecter loi.</a:t>
            </a:r>
          </a:p>
          <a:p>
            <a:pPr marL="465138" lvl="1" indent="-352425" eaLnBrk="1" hangingPunct="1">
              <a:lnSpc>
                <a:spcPct val="80000"/>
              </a:lnSpc>
            </a:pPr>
            <a:endParaRPr lang="fr-CA" altLang="en-US">
              <a:solidFill>
                <a:srgbClr val="996633"/>
              </a:solidFill>
            </a:endParaRPr>
          </a:p>
          <a:p>
            <a:pPr marL="465138" lvl="1" indent="-352425" eaLnBrk="1" hangingPunct="1">
              <a:lnSpc>
                <a:spcPct val="80000"/>
              </a:lnSpc>
            </a:pPr>
            <a:endParaRPr lang="fr-CA" altLang="en-US">
              <a:solidFill>
                <a:srgbClr val="996633"/>
              </a:solidFill>
            </a:endParaRPr>
          </a:p>
          <a:p>
            <a:pPr eaLnBrk="1" hangingPunct="1"/>
            <a:endParaRPr lang="fr-CA" altLang="en-US"/>
          </a:p>
        </p:txBody>
      </p:sp>
      <p:pic>
        <p:nvPicPr>
          <p:cNvPr id="47109" name="Picture 5" descr="http://t2.gstatic.com/images?q=tbn:ANd9GcSPL7uxdQHWy4n6CoA9MprWC36lZp5FvlXu4SO2j8uBHOk7otFe-A">
            <a:extLst>
              <a:ext uri="{FF2B5EF4-FFF2-40B4-BE49-F238E27FC236}">
                <a16:creationId xmlns:a16="http://schemas.microsoft.com/office/drawing/2014/main" id="{594A32DA-69AF-4F5E-9EA3-FB95A5DD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8180">
            <a:off x="6196013" y="492125"/>
            <a:ext cx="2586037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http://t2.gstatic.com/images?q=tbn:ANd9GcQ1Wbp0INuB7tulOH-vwqzHvc9uhF23SDsmNKhnyFm19z2VgOSlcA">
            <a:extLst>
              <a:ext uri="{FF2B5EF4-FFF2-40B4-BE49-F238E27FC236}">
                <a16:creationId xmlns:a16="http://schemas.microsoft.com/office/drawing/2014/main" id="{56410708-124B-4D67-9827-3C05AC15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66009">
            <a:off x="6731000" y="2546350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http://t1.gstatic.com/images?q=tbn:ANd9GcQxCYO2W5ZLhIxKZnXUyTAQI5Igz7EXRfez6irqoHDP9gEWAt2f">
            <a:extLst>
              <a:ext uri="{FF2B5EF4-FFF2-40B4-BE49-F238E27FC236}">
                <a16:creationId xmlns:a16="http://schemas.microsoft.com/office/drawing/2014/main" id="{80226B24-3B68-4FD0-9FBF-99A5198C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500" y="4849813"/>
            <a:ext cx="25527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Footer Placeholder 1">
            <a:extLst>
              <a:ext uri="{FF2B5EF4-FFF2-40B4-BE49-F238E27FC236}">
                <a16:creationId xmlns:a16="http://schemas.microsoft.com/office/drawing/2014/main" id="{E3CE4FFA-97D4-4246-8D16-E4870846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La vie dans l'entre-deux-guerre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7">
            <a:extLst>
              <a:ext uri="{FF2B5EF4-FFF2-40B4-BE49-F238E27FC236}">
                <a16:creationId xmlns:a16="http://schemas.microsoft.com/office/drawing/2014/main" id="{27D9EC13-E888-4096-8923-BEB87EC1D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549275"/>
            <a:ext cx="6626225" cy="630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400" b="1" dirty="0">
                <a:solidFill>
                  <a:srgbClr val="996633"/>
                </a:solidFill>
              </a:rPr>
              <a:t>La Russie devient communiste:</a:t>
            </a:r>
          </a:p>
          <a:p>
            <a:pPr eaLnBrk="1" hangingPunct="1">
              <a:lnSpc>
                <a:spcPct val="80000"/>
              </a:lnSpc>
              <a:buFont typeface="Georgia" panose="02040502050405020303" pitchFamily="18" charset="0"/>
              <a:buNone/>
              <a:defRPr/>
            </a:pPr>
            <a:endParaRPr lang="fr-CA" altLang="en-US" sz="2400" b="1" dirty="0">
              <a:solidFill>
                <a:srgbClr val="996633"/>
              </a:solidFill>
            </a:endParaRPr>
          </a:p>
          <a:p>
            <a:pPr marL="288925" lvl="1" indent="-176213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200" dirty="0">
                <a:solidFill>
                  <a:srgbClr val="996633"/>
                </a:solidFill>
              </a:rPr>
              <a:t>Après la révolution de 1917, il y avait la guerre </a:t>
            </a:r>
            <a:r>
              <a:rPr lang="fr-CA" altLang="en-US" sz="2200" b="1" dirty="0">
                <a:solidFill>
                  <a:srgbClr val="996633"/>
                </a:solidFill>
              </a:rPr>
              <a:t>civile </a:t>
            </a:r>
            <a:r>
              <a:rPr lang="fr-CA" altLang="en-US" sz="2200" dirty="0">
                <a:solidFill>
                  <a:srgbClr val="996633"/>
                </a:solidFill>
              </a:rPr>
              <a:t>et les </a:t>
            </a:r>
            <a:r>
              <a:rPr lang="fr-CA" altLang="en-US" sz="2200" b="1" dirty="0">
                <a:solidFill>
                  <a:srgbClr val="996633"/>
                </a:solidFill>
              </a:rPr>
              <a:t>communistes</a:t>
            </a:r>
            <a:r>
              <a:rPr lang="fr-CA" altLang="en-US" sz="2200" dirty="0">
                <a:solidFill>
                  <a:srgbClr val="996633"/>
                </a:solidFill>
              </a:rPr>
              <a:t> ont prix le contrôle</a:t>
            </a:r>
          </a:p>
          <a:p>
            <a:pPr marL="288925" lvl="1" indent="-176213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200" dirty="0">
                <a:solidFill>
                  <a:srgbClr val="996633"/>
                </a:solidFill>
              </a:rPr>
              <a:t>1924 – </a:t>
            </a:r>
            <a:r>
              <a:rPr lang="fr-CA" altLang="en-US" sz="2200" b="1" dirty="0">
                <a:solidFill>
                  <a:srgbClr val="996633"/>
                </a:solidFill>
              </a:rPr>
              <a:t>Staline</a:t>
            </a:r>
            <a:r>
              <a:rPr lang="fr-CA" altLang="en-US" sz="2200" dirty="0">
                <a:solidFill>
                  <a:srgbClr val="996633"/>
                </a:solidFill>
              </a:rPr>
              <a:t> devient dirigeant et la Russie s’est unie à plusieurs autres pays communistes pour former </a:t>
            </a:r>
            <a:r>
              <a:rPr lang="fr-CA" altLang="en-US" sz="2200" b="1" dirty="0">
                <a:solidFill>
                  <a:srgbClr val="996633"/>
                </a:solidFill>
              </a:rPr>
              <a:t>l’Union soviétique </a:t>
            </a:r>
          </a:p>
          <a:p>
            <a:pPr marL="288925" lvl="1" indent="-176213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200" dirty="0">
                <a:solidFill>
                  <a:srgbClr val="996633"/>
                </a:solidFill>
              </a:rPr>
              <a:t>1928 – le début </a:t>
            </a:r>
            <a:r>
              <a:rPr lang="fr-CA" altLang="en-US" sz="2200" b="1" dirty="0">
                <a:solidFill>
                  <a:srgbClr val="996633"/>
                </a:solidFill>
              </a:rPr>
              <a:t>de plans quinquennaux </a:t>
            </a:r>
            <a:r>
              <a:rPr lang="fr-CA" altLang="en-US" sz="2200" dirty="0">
                <a:solidFill>
                  <a:srgbClr val="996633"/>
                </a:solidFill>
              </a:rPr>
              <a:t>pour industrialiser et contrôler l’économie:</a:t>
            </a:r>
          </a:p>
          <a:p>
            <a:pPr marL="554038" lvl="2" indent="-176213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000" dirty="0">
                <a:solidFill>
                  <a:srgbClr val="996633"/>
                </a:solidFill>
              </a:rPr>
              <a:t>Confisquer les </a:t>
            </a:r>
            <a:r>
              <a:rPr lang="fr-CA" altLang="en-US" sz="2000" b="1" dirty="0">
                <a:solidFill>
                  <a:srgbClr val="996633"/>
                </a:solidFill>
              </a:rPr>
              <a:t>terres </a:t>
            </a:r>
            <a:r>
              <a:rPr lang="fr-CA" altLang="en-US" sz="2000" dirty="0">
                <a:solidFill>
                  <a:srgbClr val="996633"/>
                </a:solidFill>
              </a:rPr>
              <a:t>privées</a:t>
            </a:r>
          </a:p>
          <a:p>
            <a:pPr marL="554038" lvl="2" indent="-176213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000" dirty="0">
                <a:solidFill>
                  <a:srgbClr val="996633"/>
                </a:solidFill>
              </a:rPr>
              <a:t>Construction des usines de </a:t>
            </a:r>
            <a:r>
              <a:rPr lang="fr-CA" altLang="en-US" sz="2000" b="1" dirty="0">
                <a:solidFill>
                  <a:srgbClr val="996633"/>
                </a:solidFill>
              </a:rPr>
              <a:t>charbon</a:t>
            </a:r>
            <a:r>
              <a:rPr lang="fr-CA" altLang="en-US" sz="2000" dirty="0">
                <a:solidFill>
                  <a:srgbClr val="996633"/>
                </a:solidFill>
              </a:rPr>
              <a:t>, d’</a:t>
            </a:r>
            <a:r>
              <a:rPr lang="fr-CA" altLang="en-US" sz="2000" b="1" dirty="0">
                <a:solidFill>
                  <a:srgbClr val="996633"/>
                </a:solidFill>
              </a:rPr>
              <a:t>aciéries (</a:t>
            </a:r>
            <a:r>
              <a:rPr lang="fr-CA" altLang="en-US" sz="2000" b="1" i="1" dirty="0" err="1">
                <a:solidFill>
                  <a:srgbClr val="996633"/>
                </a:solidFill>
              </a:rPr>
              <a:t>steel</a:t>
            </a:r>
            <a:r>
              <a:rPr lang="fr-CA" altLang="en-US" sz="2000" b="1" i="1" dirty="0">
                <a:solidFill>
                  <a:srgbClr val="996633"/>
                </a:solidFill>
              </a:rPr>
              <a:t>)</a:t>
            </a:r>
            <a:r>
              <a:rPr lang="fr-CA" altLang="en-US" sz="2000" dirty="0">
                <a:solidFill>
                  <a:srgbClr val="996633"/>
                </a:solidFill>
              </a:rPr>
              <a:t>, de routes et de </a:t>
            </a:r>
            <a:r>
              <a:rPr lang="fr-CA" altLang="en-US" sz="2000" b="1" dirty="0">
                <a:solidFill>
                  <a:srgbClr val="996633"/>
                </a:solidFill>
              </a:rPr>
              <a:t>chemins de fer </a:t>
            </a:r>
          </a:p>
          <a:p>
            <a:pPr marL="554038" lvl="2" indent="-176213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r>
              <a:rPr lang="fr-CA" altLang="en-US" sz="2000" dirty="0">
                <a:solidFill>
                  <a:srgbClr val="996633"/>
                </a:solidFill>
              </a:rPr>
              <a:t>Concentration sur </a:t>
            </a:r>
            <a:r>
              <a:rPr lang="fr-CA" altLang="en-US" sz="2000" b="1" dirty="0">
                <a:solidFill>
                  <a:srgbClr val="996633"/>
                </a:solidFill>
              </a:rPr>
              <a:t>l’armée</a:t>
            </a:r>
          </a:p>
          <a:p>
            <a:pPr marL="112712" lvl="1" indent="0" algn="ctr" eaLnBrk="1" hangingPunct="1">
              <a:lnSpc>
                <a:spcPct val="8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000" i="1" dirty="0">
                <a:solidFill>
                  <a:srgbClr val="996633"/>
                </a:solidFill>
              </a:rPr>
              <a:t>Elle n’a pas été touché par la crise  </a:t>
            </a:r>
          </a:p>
          <a:p>
            <a:pPr marL="112712" lvl="1" indent="0" algn="ctr" eaLnBrk="1" hangingPunct="1">
              <a:lnSpc>
                <a:spcPct val="8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000" i="1" dirty="0">
                <a:solidFill>
                  <a:srgbClr val="996633"/>
                </a:solidFill>
              </a:rPr>
              <a:t>= le communisme est meilleure   </a:t>
            </a:r>
            <a:r>
              <a:rPr lang="fr-CA" altLang="en-US" sz="2000" i="1" dirty="0" err="1">
                <a:solidFill>
                  <a:srgbClr val="996633"/>
                </a:solidFill>
              </a:rPr>
              <a:t>uh</a:t>
            </a:r>
            <a:r>
              <a:rPr lang="fr-CA" altLang="en-US" sz="2000" i="1" dirty="0">
                <a:solidFill>
                  <a:srgbClr val="996633"/>
                </a:solidFill>
              </a:rPr>
              <a:t>…oh…</a:t>
            </a:r>
          </a:p>
          <a:p>
            <a:pPr marL="112712" lvl="1" indent="0" eaLnBrk="1" hangingPunct="1">
              <a:lnSpc>
                <a:spcPct val="8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200" dirty="0">
                <a:solidFill>
                  <a:srgbClr val="996633"/>
                </a:solidFill>
              </a:rPr>
              <a:t>4. Au début des années 1930- Staline</a:t>
            </a:r>
            <a:r>
              <a:rPr lang="fr-CA" altLang="en-US" sz="2200" b="1" dirty="0">
                <a:solidFill>
                  <a:srgbClr val="996633"/>
                </a:solidFill>
              </a:rPr>
              <a:t> </a:t>
            </a:r>
            <a:r>
              <a:rPr lang="fr-CA" altLang="en-US" sz="2200" dirty="0">
                <a:solidFill>
                  <a:srgbClr val="996633"/>
                </a:solidFill>
              </a:rPr>
              <a:t>a éliminé tous ceux qui opposait à son pouvoir.  Des </a:t>
            </a:r>
            <a:r>
              <a:rPr lang="fr-CA" altLang="en-US" sz="2200" b="1" dirty="0">
                <a:solidFill>
                  <a:srgbClr val="996633"/>
                </a:solidFill>
              </a:rPr>
              <a:t>centaines de milliers </a:t>
            </a:r>
            <a:r>
              <a:rPr lang="fr-CA" altLang="en-US" sz="2200" dirty="0">
                <a:solidFill>
                  <a:srgbClr val="996633"/>
                </a:solidFill>
              </a:rPr>
              <a:t>ont été exécutés.</a:t>
            </a:r>
          </a:p>
          <a:p>
            <a:pPr marL="288925" lvl="1" indent="-176213" eaLnBrk="1" hangingPunct="1">
              <a:lnSpc>
                <a:spcPct val="80000"/>
              </a:lnSpc>
              <a:buFont typeface="Georgia" panose="02040502050405020303" pitchFamily="18" charset="0"/>
              <a:buNone/>
              <a:defRPr/>
            </a:pPr>
            <a:r>
              <a:rPr lang="fr-CA" altLang="en-US" sz="2200" b="1" i="1" dirty="0">
                <a:solidFill>
                  <a:srgbClr val="996633"/>
                </a:solidFill>
              </a:rPr>
              <a:t>5</a:t>
            </a:r>
            <a:r>
              <a:rPr lang="fr-CA" altLang="en-US" sz="2200" dirty="0">
                <a:solidFill>
                  <a:srgbClr val="996633"/>
                </a:solidFill>
              </a:rPr>
              <a:t>. Beaucoup d’autres sont morts d’épuisement ou de famine dans les </a:t>
            </a:r>
            <a:r>
              <a:rPr lang="fr-CA" altLang="en-US" sz="2200" b="1" dirty="0">
                <a:solidFill>
                  <a:srgbClr val="996633"/>
                </a:solidFill>
              </a:rPr>
              <a:t>goulags</a:t>
            </a:r>
            <a:r>
              <a:rPr lang="fr-CA" altLang="en-US" sz="2200" dirty="0">
                <a:solidFill>
                  <a:srgbClr val="996633"/>
                </a:solidFill>
              </a:rPr>
              <a:t> (camps de travail en </a:t>
            </a:r>
            <a:r>
              <a:rPr lang="fr-CA" altLang="en-US" sz="2200" b="1" dirty="0">
                <a:solidFill>
                  <a:srgbClr val="996633"/>
                </a:solidFill>
              </a:rPr>
              <a:t>Sibérie</a:t>
            </a:r>
            <a:r>
              <a:rPr lang="fr-CA" altLang="en-US" sz="2200" dirty="0">
                <a:solidFill>
                  <a:srgbClr val="996633"/>
                </a:solidFill>
              </a:rPr>
              <a:t>) 5 – 10 millions en tout – pas exacte</a:t>
            </a:r>
          </a:p>
          <a:p>
            <a:pPr marL="288925" lvl="1" indent="-176213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endParaRPr lang="fr-CA" altLang="en-US" sz="2800" dirty="0">
              <a:solidFill>
                <a:srgbClr val="996633"/>
              </a:solidFill>
            </a:endParaRPr>
          </a:p>
          <a:p>
            <a:pPr marL="288925" lvl="1" indent="-176213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  <a:defRPr/>
            </a:pPr>
            <a:endParaRPr lang="fr-CA" altLang="en-US" sz="2800" dirty="0">
              <a:solidFill>
                <a:srgbClr val="996633"/>
              </a:solidFill>
            </a:endParaRPr>
          </a:p>
          <a:p>
            <a:pPr marL="288925" lvl="1" indent="-176213" eaLnBrk="1" hangingPunct="1">
              <a:lnSpc>
                <a:spcPct val="80000"/>
              </a:lnSpc>
              <a:defRPr/>
            </a:pPr>
            <a:endParaRPr lang="fr-CA" altLang="en-US" dirty="0">
              <a:solidFill>
                <a:srgbClr val="996633"/>
              </a:solidFill>
            </a:endParaRPr>
          </a:p>
          <a:p>
            <a:pPr marL="288925" lvl="1" indent="-176213" eaLnBrk="1" hangingPunct="1">
              <a:lnSpc>
                <a:spcPct val="80000"/>
              </a:lnSpc>
              <a:defRPr/>
            </a:pPr>
            <a:endParaRPr lang="en-US" altLang="en-US" dirty="0">
              <a:solidFill>
                <a:srgbClr val="996633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98307" name="Picture 2" descr="http://i2.listal.com/image/387147/600full-joseph-stalin.jpg">
            <a:extLst>
              <a:ext uri="{FF2B5EF4-FFF2-40B4-BE49-F238E27FC236}">
                <a16:creationId xmlns:a16="http://schemas.microsoft.com/office/drawing/2014/main" id="{99512DE8-331F-4CCD-909E-103C5D9D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66738"/>
            <a:ext cx="180022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6" descr="http://www.units.muohio.edu/havighurstcenter/themes/gulag/images/Belbaltlag--1932.gif">
            <a:extLst>
              <a:ext uri="{FF2B5EF4-FFF2-40B4-BE49-F238E27FC236}">
                <a16:creationId xmlns:a16="http://schemas.microsoft.com/office/drawing/2014/main" id="{708DFDE8-29DA-46D1-BB07-D2E67561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978400"/>
            <a:ext cx="2355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1">
            <a:extLst>
              <a:ext uri="{FF2B5EF4-FFF2-40B4-BE49-F238E27FC236}">
                <a16:creationId xmlns:a16="http://schemas.microsoft.com/office/drawing/2014/main" id="{EF16F49F-12B6-49DC-99E6-30B967C45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2808288"/>
            <a:ext cx="1395412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F8F7D-3A8A-4D9F-9B25-2097572521F5}"/>
              </a:ext>
            </a:extLst>
          </p:cNvPr>
          <p:cNvSpPr/>
          <p:nvPr/>
        </p:nvSpPr>
        <p:spPr>
          <a:xfrm>
            <a:off x="6578600" y="2795588"/>
            <a:ext cx="2682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1928-1932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2D112F86-145C-493E-8242-742EB4A3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788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Box 3">
            <a:extLst>
              <a:ext uri="{FF2B5EF4-FFF2-40B4-BE49-F238E27FC236}">
                <a16:creationId xmlns:a16="http://schemas.microsoft.com/office/drawing/2014/main" id="{927D5800-0063-48F0-A76E-5E28E1C0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308725"/>
            <a:ext cx="439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en-US"/>
              <a:t>(La Grande Purge de 1936)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F81C7042-8F12-4C97-B373-7601A71F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8964613" cy="1066800"/>
          </a:xfrm>
        </p:spPr>
        <p:txBody>
          <a:bodyPr/>
          <a:lstStyle/>
          <a:p>
            <a:r>
              <a:rPr lang="fr-CA" altLang="en-US" sz="3200"/>
              <a:t>La culture des années 1920s (3 pts chaque)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9973-A420-4ECC-8229-E56E90DBD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75"/>
            <a:ext cx="4391025" cy="5268913"/>
          </a:xfrm>
        </p:spPr>
        <p:txBody>
          <a:bodyPr/>
          <a:lstStyle/>
          <a:p>
            <a:pPr>
              <a:defRPr/>
            </a:pPr>
            <a:r>
              <a:rPr lang="fr-CA" sz="2000" dirty="0"/>
              <a:t>Les inventions: </a:t>
            </a:r>
          </a:p>
          <a:p>
            <a:pPr lvl="1">
              <a:defRPr/>
            </a:pPr>
            <a:r>
              <a:rPr lang="fr-CA" sz="1800" dirty="0"/>
              <a:t>Avance en radio</a:t>
            </a:r>
          </a:p>
          <a:p>
            <a:pPr lvl="1">
              <a:defRPr/>
            </a:pPr>
            <a:r>
              <a:rPr lang="fr-CA" sz="1800" dirty="0"/>
              <a:t>L’insuline</a:t>
            </a:r>
          </a:p>
          <a:p>
            <a:pPr lvl="1">
              <a:defRPr/>
            </a:pPr>
            <a:r>
              <a:rPr lang="fr-CA" sz="1800" dirty="0"/>
              <a:t>Véhicule capable de circuler sur la neige</a:t>
            </a:r>
          </a:p>
          <a:p>
            <a:pPr lvl="1">
              <a:defRPr/>
            </a:pPr>
            <a:endParaRPr lang="fr-CA" sz="1800" dirty="0"/>
          </a:p>
          <a:p>
            <a:pPr lvl="1">
              <a:defRPr/>
            </a:pPr>
            <a:endParaRPr lang="fr-CA" sz="2000" dirty="0"/>
          </a:p>
          <a:p>
            <a:pPr>
              <a:defRPr/>
            </a:pPr>
            <a:r>
              <a:rPr lang="fr-CA" sz="2000" dirty="0"/>
              <a:t>Les sports et arts:</a:t>
            </a:r>
          </a:p>
          <a:p>
            <a:pPr lvl="1">
              <a:defRPr/>
            </a:pPr>
            <a:r>
              <a:rPr lang="fr-CA" sz="1800" dirty="0"/>
              <a:t>La musique jazz</a:t>
            </a:r>
          </a:p>
          <a:p>
            <a:pPr lvl="1">
              <a:defRPr/>
            </a:pPr>
            <a:r>
              <a:rPr lang="fr-CA" sz="1800" dirty="0"/>
              <a:t>Groupe des sept</a:t>
            </a:r>
          </a:p>
          <a:p>
            <a:pPr lvl="1">
              <a:defRPr/>
            </a:pPr>
            <a:r>
              <a:rPr lang="fr-CA" sz="1800" dirty="0"/>
              <a:t>Commencement du cinéma</a:t>
            </a:r>
          </a:p>
          <a:p>
            <a:pPr lvl="1">
              <a:defRPr/>
            </a:pPr>
            <a:r>
              <a:rPr lang="fr-CA" sz="1800" dirty="0"/>
              <a:t>Radio américain</a:t>
            </a:r>
          </a:p>
          <a:p>
            <a:pPr lvl="1">
              <a:defRPr/>
            </a:pPr>
            <a:r>
              <a:rPr lang="fr-CA" sz="1800" dirty="0"/>
              <a:t>Hewitt (LNH)</a:t>
            </a:r>
          </a:p>
          <a:p>
            <a:pPr lvl="1">
              <a:defRPr/>
            </a:pPr>
            <a:r>
              <a:rPr lang="fr-CA" sz="1800"/>
              <a:t>Emily Carr </a:t>
            </a:r>
            <a:endParaRPr lang="fr-CA" sz="1800" dirty="0"/>
          </a:p>
          <a:p>
            <a:pPr lvl="1">
              <a:defRPr/>
            </a:pPr>
            <a:endParaRPr lang="fr-CA" sz="1800" dirty="0"/>
          </a:p>
          <a:p>
            <a:pPr lvl="1">
              <a:defRPr/>
            </a:pPr>
            <a:endParaRPr lang="fr-CA" sz="1800" dirty="0"/>
          </a:p>
          <a:p>
            <a:pPr marL="411162" lvl="1" indent="0">
              <a:buFont typeface="Georgia" panose="02040502050405020303" pitchFamily="18" charset="0"/>
              <a:buNone/>
              <a:defRPr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D5BC4F-080F-429A-A29A-C24CBB77E0A7}"/>
              </a:ext>
            </a:extLst>
          </p:cNvPr>
          <p:cNvSpPr txBox="1">
            <a:spLocks/>
          </p:cNvSpPr>
          <p:nvPr/>
        </p:nvSpPr>
        <p:spPr bwMode="auto">
          <a:xfrm>
            <a:off x="4391025" y="1400175"/>
            <a:ext cx="4573588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r>
              <a:rPr lang="fr-CA" altLang="en-US" sz="2000"/>
              <a:t>l’économie: </a:t>
            </a:r>
          </a:p>
          <a:p>
            <a:pPr lvl="1"/>
            <a:r>
              <a:rPr lang="fr-CA" altLang="en-US" sz="1600"/>
              <a:t>L’automobile (Ford)</a:t>
            </a:r>
          </a:p>
          <a:p>
            <a:pPr lvl="1"/>
            <a:r>
              <a:rPr lang="fr-CA" altLang="en-US" sz="1600"/>
              <a:t>Avions ++ plus de vols</a:t>
            </a:r>
          </a:p>
          <a:p>
            <a:pPr lvl="1"/>
            <a:r>
              <a:rPr lang="fr-CA" altLang="en-US" sz="1600"/>
              <a:t>Contrebande d’alcool (prohibitions)</a:t>
            </a:r>
          </a:p>
          <a:p>
            <a:pPr lvl="1"/>
            <a:r>
              <a:rPr lang="fr-CA" altLang="en-US" sz="1600"/>
              <a:t>Production des bien américains</a:t>
            </a:r>
          </a:p>
          <a:p>
            <a:pPr lvl="1"/>
            <a:r>
              <a:rPr lang="fr-CA" altLang="en-US" sz="1600"/>
              <a:t>Plomb,zinc, d’argent, et de cuivre (copper)</a:t>
            </a:r>
          </a:p>
          <a:p>
            <a:pPr lvl="1"/>
            <a:r>
              <a:rPr lang="fr-CA" altLang="en-US" sz="1600"/>
              <a:t>Les succursales (branch)</a:t>
            </a:r>
          </a:p>
          <a:p>
            <a:r>
              <a:rPr lang="fr-CA" altLang="en-US" sz="2000"/>
              <a:t>Les femmes: </a:t>
            </a:r>
          </a:p>
          <a:p>
            <a:pPr lvl="1"/>
            <a:r>
              <a:rPr lang="fr-CA" altLang="en-US" sz="1600"/>
              <a:t>Veulent la prohibition</a:t>
            </a:r>
          </a:p>
          <a:p>
            <a:pPr lvl="1"/>
            <a:r>
              <a:rPr lang="fr-CA" altLang="en-US" sz="1600"/>
              <a:t>Infermières et enseignantes</a:t>
            </a:r>
          </a:p>
          <a:p>
            <a:pPr lvl="1"/>
            <a:r>
              <a:rPr lang="fr-CA" altLang="en-US" sz="1600"/>
              <a:t>L’affaire personnes (Murphy) – juge</a:t>
            </a:r>
          </a:p>
          <a:p>
            <a:pPr lvl="2"/>
            <a:r>
              <a:rPr lang="fr-CA" altLang="en-US" sz="1400"/>
              <a:t>Célèbre cinq</a:t>
            </a:r>
          </a:p>
          <a:p>
            <a:pPr lvl="1"/>
            <a:r>
              <a:rPr lang="fr-CA" altLang="en-US" sz="1600"/>
              <a:t>1919 – élection fédérale</a:t>
            </a:r>
          </a:p>
          <a:p>
            <a:pPr lvl="1"/>
            <a:r>
              <a:rPr lang="fr-CA" altLang="en-US" sz="1600"/>
              <a:t>Macphail – première à être siégée à la chambre (1921 – 1935)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>
            <a:extLst>
              <a:ext uri="{FF2B5EF4-FFF2-40B4-BE49-F238E27FC236}">
                <a16:creationId xmlns:a16="http://schemas.microsoft.com/office/drawing/2014/main" id="{EDD4B9F5-E664-4E76-805A-254FC971D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5" y="-347663"/>
            <a:ext cx="10077450" cy="755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7">
            <a:extLst>
              <a:ext uri="{FF2B5EF4-FFF2-40B4-BE49-F238E27FC236}">
                <a16:creationId xmlns:a16="http://schemas.microsoft.com/office/drawing/2014/main" id="{2E9C3BB6-4A29-440D-BDF2-D13D1825F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150" y="908050"/>
            <a:ext cx="4641850" cy="630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400" b="1">
                <a:solidFill>
                  <a:srgbClr val="996633"/>
                </a:solidFill>
              </a:rPr>
              <a:t>Le Japon  - Hirohito (empereur)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300">
                <a:solidFill>
                  <a:srgbClr val="996633"/>
                </a:solidFill>
              </a:rPr>
              <a:t>Ind</a:t>
            </a:r>
            <a:r>
              <a:rPr lang="fr-CA" altLang="en-US" sz="2300">
                <a:solidFill>
                  <a:srgbClr val="996633"/>
                </a:solidFill>
              </a:rPr>
              <a:t>épendant et a développé une forte industrie manufacturière après la PGM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300">
                <a:solidFill>
                  <a:srgbClr val="996633"/>
                </a:solidFill>
              </a:rPr>
              <a:t>Le Japon favorisait l’intervention de </a:t>
            </a:r>
            <a:r>
              <a:rPr lang="fr-CA" altLang="en-US" sz="2300" b="1">
                <a:solidFill>
                  <a:srgbClr val="996633"/>
                </a:solidFill>
              </a:rPr>
              <a:t>l’État </a:t>
            </a:r>
            <a:r>
              <a:rPr lang="fr-CA" altLang="en-US" sz="2300">
                <a:solidFill>
                  <a:srgbClr val="996633"/>
                </a:solidFill>
              </a:rPr>
              <a:t>dans l’économie mais la crise a ralenti l’économie 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300">
                <a:solidFill>
                  <a:srgbClr val="996633"/>
                </a:solidFill>
              </a:rPr>
              <a:t>Ils ont conquis la </a:t>
            </a:r>
            <a:r>
              <a:rPr lang="fr-CA" altLang="en-US" sz="2300" b="1">
                <a:solidFill>
                  <a:srgbClr val="996633"/>
                </a:solidFill>
              </a:rPr>
              <a:t>Mandchourie</a:t>
            </a:r>
            <a:r>
              <a:rPr lang="fr-CA" altLang="en-US" sz="2300">
                <a:solidFill>
                  <a:srgbClr val="996633"/>
                </a:solidFill>
              </a:rPr>
              <a:t> (Nord de la Chine – 1932)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300">
                <a:solidFill>
                  <a:srgbClr val="996633"/>
                </a:solidFill>
              </a:rPr>
              <a:t>Le Japon soutenait l’</a:t>
            </a:r>
            <a:r>
              <a:rPr lang="fr-CA" altLang="en-US" sz="2300" b="1">
                <a:solidFill>
                  <a:srgbClr val="996633"/>
                </a:solidFill>
              </a:rPr>
              <a:t>Allemagne</a:t>
            </a:r>
            <a:r>
              <a:rPr lang="fr-CA" altLang="en-US" sz="2300">
                <a:solidFill>
                  <a:srgbClr val="996633"/>
                </a:solidFill>
              </a:rPr>
              <a:t> contre le mouvement communiste de l’</a:t>
            </a:r>
            <a:r>
              <a:rPr lang="fr-CA" altLang="en-US" sz="2300" b="1">
                <a:solidFill>
                  <a:srgbClr val="996633"/>
                </a:solidFill>
              </a:rPr>
              <a:t>URSS</a:t>
            </a:r>
            <a:r>
              <a:rPr lang="fr-CA" altLang="en-US" sz="2300">
                <a:solidFill>
                  <a:srgbClr val="996633"/>
                </a:solidFill>
              </a:rPr>
              <a:t> (un pacte)</a:t>
            </a:r>
          </a:p>
          <a:p>
            <a:pPr marL="465138" lvl="1" indent="-352425" eaLnBrk="1" hangingPunct="1">
              <a:lnSpc>
                <a:spcPct val="80000"/>
              </a:lnSpc>
              <a:buFont typeface="Trebuchet MS" panose="020B0603020202020204" pitchFamily="34" charset="0"/>
              <a:buAutoNum type="arabicPeriod"/>
            </a:pPr>
            <a:r>
              <a:rPr lang="fr-CA" altLang="en-US" sz="2300">
                <a:solidFill>
                  <a:srgbClr val="996633"/>
                </a:solidFill>
              </a:rPr>
              <a:t>Keimpeitai – la police secrète – torturer ceux contre l’état</a:t>
            </a:r>
            <a:endParaRPr lang="fr-CA" altLang="en-US" sz="2700">
              <a:solidFill>
                <a:srgbClr val="996633"/>
              </a:solidFill>
            </a:endParaRPr>
          </a:p>
          <a:p>
            <a:pPr marL="465138" lvl="1" indent="-352425" eaLnBrk="1" hangingPunct="1">
              <a:lnSpc>
                <a:spcPct val="80000"/>
              </a:lnSpc>
            </a:pPr>
            <a:endParaRPr lang="fr-CA" altLang="en-US">
              <a:solidFill>
                <a:srgbClr val="996633"/>
              </a:solidFill>
            </a:endParaRPr>
          </a:p>
          <a:p>
            <a:pPr marL="465138" lvl="1" indent="-352425" eaLnBrk="1" hangingPunct="1">
              <a:lnSpc>
                <a:spcPct val="80000"/>
              </a:lnSpc>
            </a:pPr>
            <a:endParaRPr lang="en-US" altLang="en-US">
              <a:solidFill>
                <a:srgbClr val="996633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102403" name="Picture 6" descr="http://www.xtimeline.com/__UserPic_Large/44533/evt091122032200042.jpg">
            <a:extLst>
              <a:ext uri="{FF2B5EF4-FFF2-40B4-BE49-F238E27FC236}">
                <a16:creationId xmlns:a16="http://schemas.microsoft.com/office/drawing/2014/main" id="{829366CB-B840-400F-8E39-BA17E087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73685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8" descr="http://military.discovery.com/convergence/iwojima/timeline/gallery/pacifictimeline_1931_zoom.jpg">
            <a:extLst>
              <a:ext uri="{FF2B5EF4-FFF2-40B4-BE49-F238E27FC236}">
                <a16:creationId xmlns:a16="http://schemas.microsoft.com/office/drawing/2014/main" id="{3DDA3E9C-9A62-40ED-8A4D-510E791F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>
            <a:extLst>
              <a:ext uri="{FF2B5EF4-FFF2-40B4-BE49-F238E27FC236}">
                <a16:creationId xmlns:a16="http://schemas.microsoft.com/office/drawing/2014/main" id="{E6667127-E745-47CA-A8C2-2FDDDD4C3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600450"/>
            <a:ext cx="41878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F8CA946-17AD-4E6E-97A8-62341627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444500"/>
            <a:ext cx="8229600" cy="1143000"/>
          </a:xfrm>
        </p:spPr>
        <p:txBody>
          <a:bodyPr/>
          <a:lstStyle/>
          <a:p>
            <a:r>
              <a:rPr lang="fr-CA" altLang="en-US"/>
              <a:t>Les mots à discuter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19E5-FF75-40E5-B933-26CD98C71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0" y="1628775"/>
            <a:ext cx="4114800" cy="6248400"/>
          </a:xfrm>
        </p:spPr>
        <p:txBody>
          <a:bodyPr/>
          <a:lstStyle/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La douma est créée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Les soviétiques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Les marins de Kronstadt 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Paix, terre, pain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Kerenski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Raspoutine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Thèse d’avril 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La révolution de 1905 commence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La révolution de février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Le gouvernement provisoire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Kornilov 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Nicolas quitte pour le front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Le dimanche sanglante</a:t>
            </a:r>
          </a:p>
          <a:p>
            <a:pPr>
              <a:buFont typeface="+mj-lt"/>
              <a:buAutoNum type="alphaUcPeriod"/>
              <a:defRPr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Les </a:t>
            </a:r>
            <a:r>
              <a:rPr lang="fr-CA" sz="2000" dirty="0" err="1">
                <a:solidFill>
                  <a:schemeClr val="tx2">
                    <a:lumMod val="50000"/>
                  </a:schemeClr>
                </a:solidFill>
              </a:rPr>
              <a:t>cossacks</a:t>
            </a:r>
            <a:endParaRPr lang="fr-CA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lphaUcPeriod"/>
              <a:defRPr/>
            </a:pPr>
            <a:endParaRPr lang="fr-CA" sz="1800" dirty="0"/>
          </a:p>
          <a:p>
            <a:pPr>
              <a:defRPr/>
            </a:pPr>
            <a:endParaRPr lang="fr-CA" sz="2400" dirty="0"/>
          </a:p>
          <a:p>
            <a:pPr>
              <a:defRPr/>
            </a:pPr>
            <a:endParaRPr lang="fr-CA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C589D3-F38F-4060-86E7-E5651C6A21C3}"/>
              </a:ext>
            </a:extLst>
          </p:cNvPr>
          <p:cNvSpPr txBox="1">
            <a:spLocks/>
          </p:cNvSpPr>
          <p:nvPr/>
        </p:nvSpPr>
        <p:spPr bwMode="auto">
          <a:xfrm>
            <a:off x="76200" y="457200"/>
            <a:ext cx="487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endParaRPr lang="fr-CA" sz="1200" kern="0" dirty="0"/>
          </a:p>
          <a:p>
            <a:pPr>
              <a:defRPr/>
            </a:pPr>
            <a:endParaRPr lang="fr-CA" sz="1200" kern="0" dirty="0"/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Dés que les russes épuisés de la guerre contre le Japon (H)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Il avait plus d’influence que le Tsar (F)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Il menait le gouvernement provisoire (E)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Le slogan de </a:t>
            </a:r>
            <a:r>
              <a:rPr lang="fr-CA" sz="1800" kern="0" dirty="0" err="1">
                <a:effectLst/>
              </a:rPr>
              <a:t>Lenin</a:t>
            </a:r>
            <a:r>
              <a:rPr lang="fr-CA" sz="1800" kern="0" dirty="0">
                <a:effectLst/>
              </a:rPr>
              <a:t> (D)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Les </a:t>
            </a:r>
            <a:r>
              <a:rPr lang="fr-CA" sz="1800" b="1" kern="0" dirty="0">
                <a:effectLst/>
              </a:rPr>
              <a:t>idéologie</a:t>
            </a:r>
            <a:r>
              <a:rPr lang="fr-CA" sz="1800" kern="0" dirty="0">
                <a:effectLst/>
              </a:rPr>
              <a:t>s de </a:t>
            </a:r>
            <a:r>
              <a:rPr lang="fr-CA" sz="1800" kern="0" dirty="0" err="1">
                <a:effectLst/>
              </a:rPr>
              <a:t>Lenin</a:t>
            </a:r>
            <a:r>
              <a:rPr lang="fr-CA" sz="1800" kern="0" dirty="0">
                <a:effectLst/>
              </a:rPr>
              <a:t> (G)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Ils ont tués leurs officiers (C)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À fait partie de la première révolution (M)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La révolution commencé avec la lutte pour le pain (I)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Le gouvernement dirigé par Kerenski (J)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Le militant qui commence la mutinerie (K)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Petrograd devient frustré avec Alexandra et Raspoutine (L)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Résultat de la première révolution (A)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Les travailleurs russes (B)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fr-CA" sz="1800" kern="0" dirty="0">
                <a:effectLst/>
              </a:rPr>
              <a:t>Des militants bien respecté qui ont soutenus les protestants (N)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endParaRPr lang="en-US" sz="1600" kern="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5B1BA8BA-E462-4CA5-8DBD-0311B4D5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275" y="571500"/>
            <a:ext cx="7331075" cy="4657725"/>
          </a:xfrm>
        </p:spPr>
        <p:txBody>
          <a:bodyPr/>
          <a:lstStyle/>
          <a:p>
            <a:pPr marL="565150" indent="-4572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400" b="1"/>
              <a:t>500 000 soldats rentraient </a:t>
            </a:r>
            <a:r>
              <a:rPr lang="fr-CA" altLang="en-US" sz="2400"/>
              <a:t>au pays et il y avait </a:t>
            </a:r>
          </a:p>
          <a:p>
            <a:pPr marL="977900" lvl="1" indent="-176213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200">
                <a:solidFill>
                  <a:srgbClr val="FF0000"/>
                </a:solidFill>
              </a:rPr>
              <a:t>peu d’emplois</a:t>
            </a:r>
          </a:p>
          <a:p>
            <a:pPr marL="977900" lvl="1" indent="-176213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200">
                <a:solidFill>
                  <a:srgbClr val="FF0000"/>
                </a:solidFill>
              </a:rPr>
              <a:t>des réductions de salaire</a:t>
            </a:r>
          </a:p>
          <a:p>
            <a:pPr marL="977900" lvl="1" indent="-176213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200">
                <a:solidFill>
                  <a:srgbClr val="FF0000"/>
                </a:solidFill>
              </a:rPr>
              <a:t>une inflation qui rendait la vie très difficile</a:t>
            </a:r>
          </a:p>
          <a:p>
            <a:pPr marL="977900" lvl="1" indent="-176213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200">
                <a:solidFill>
                  <a:srgbClr val="FF0000"/>
                </a:solidFill>
              </a:rPr>
              <a:t>un grand écart entre les riches et les pauvres</a:t>
            </a:r>
          </a:p>
          <a:p>
            <a:pPr marL="977900" lvl="1" indent="-176213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200">
                <a:solidFill>
                  <a:srgbClr val="FF0000"/>
                </a:solidFill>
              </a:rPr>
              <a:t>beaucoup mécontentes des gouvernements</a:t>
            </a:r>
          </a:p>
          <a:p>
            <a:pPr marL="565150" indent="-4572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400"/>
              <a:t>Le communisme des bolcheviks (la révolution russe) a amené les ouvriers d’ici à tenter d’ améliorer leurs conditions de travail 		    </a:t>
            </a:r>
            <a:r>
              <a:rPr lang="fr-CA" altLang="en-US" sz="2400" b="1"/>
              <a:t>Les syndicats</a:t>
            </a:r>
          </a:p>
          <a:p>
            <a:pPr marL="565150" indent="-4572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400"/>
              <a:t>En mars 1919- Calgary- des dirigeants syndicaux ont créé un syndicat appelé “</a:t>
            </a:r>
            <a:r>
              <a:rPr lang="fr-CA" altLang="en-US" sz="2400" b="1"/>
              <a:t>One Big Union</a:t>
            </a:r>
            <a:r>
              <a:rPr lang="fr-CA" altLang="en-US" sz="2400"/>
              <a:t>” (OBU) lequel devait représenter tous les ouvriers canadiens.</a:t>
            </a:r>
          </a:p>
          <a:p>
            <a:pPr marL="565150" indent="-457200" eaLnBrk="1" hangingPunct="1">
              <a:buFont typeface="Georgia" panose="02040502050405020303" pitchFamily="18" charset="0"/>
              <a:buNone/>
            </a:pPr>
            <a:endParaRPr lang="fr-CA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C0ED9-4078-4A45-BCCC-76EBE5404FCD}"/>
              </a:ext>
            </a:extLst>
          </p:cNvPr>
          <p:cNvSpPr/>
          <p:nvPr/>
        </p:nvSpPr>
        <p:spPr>
          <a:xfrm rot="16200000">
            <a:off x="-1603163" y="2360783"/>
            <a:ext cx="37727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C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LES SYNDICATS</a:t>
            </a:r>
          </a:p>
        </p:txBody>
      </p:sp>
      <p:pic>
        <p:nvPicPr>
          <p:cNvPr id="28681" name="Picture 9" descr="https://libcom.org/files/images/blog/111.jpg">
            <a:extLst>
              <a:ext uri="{FF2B5EF4-FFF2-40B4-BE49-F238E27FC236}">
                <a16:creationId xmlns:a16="http://schemas.microsoft.com/office/drawing/2014/main" id="{A13BAD6E-519D-4F5B-B57F-874131507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303713"/>
            <a:ext cx="19177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90E581E5-8074-4AC6-A035-B7A62985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571500"/>
            <a:ext cx="7345362" cy="6286500"/>
          </a:xfrm>
        </p:spPr>
        <p:txBody>
          <a:bodyPr/>
          <a:lstStyle/>
          <a:p>
            <a:pPr marL="565150" indent="-4572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400"/>
              <a:t>Winnipeg est </a:t>
            </a:r>
            <a:r>
              <a:rPr lang="fr-CA" altLang="en-US" sz="2400">
                <a:solidFill>
                  <a:srgbClr val="FF0000"/>
                </a:solidFill>
              </a:rPr>
              <a:t>le centre financier </a:t>
            </a:r>
            <a:r>
              <a:rPr lang="fr-CA" altLang="en-US" sz="2400"/>
              <a:t>et la plus grande ville de l’Ouest</a:t>
            </a:r>
          </a:p>
          <a:p>
            <a:pPr marL="565150" indent="-4572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400"/>
              <a:t>Les ouvriers des </a:t>
            </a:r>
            <a:r>
              <a:rPr lang="fr-CA" altLang="en-US" sz="2400">
                <a:solidFill>
                  <a:srgbClr val="FF0000"/>
                </a:solidFill>
              </a:rPr>
              <a:t>secteurs de la métallurgie </a:t>
            </a:r>
            <a:r>
              <a:rPr lang="fr-CA" altLang="en-US" sz="2400"/>
              <a:t>et du bâtiment réclamaient:</a:t>
            </a:r>
          </a:p>
          <a:p>
            <a:pPr marL="866775" lvl="1" indent="271463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200"/>
              <a:t>Des salaires plus élevés</a:t>
            </a:r>
          </a:p>
          <a:p>
            <a:pPr marL="866775" lvl="1" indent="271463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200"/>
              <a:t>Une semaine de travail plus courte </a:t>
            </a:r>
          </a:p>
          <a:p>
            <a:pPr marL="866775" lvl="1" indent="271463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200"/>
              <a:t>et le droit aux négociations collectives</a:t>
            </a:r>
          </a:p>
          <a:p>
            <a:pPr marL="565150" indent="-457200" eaLnBrk="1" hangingPunct="1">
              <a:buFont typeface="Trebuchet MS" panose="020B0603020202020204" pitchFamily="34" charset="0"/>
              <a:buAutoNum type="arabicPeriod"/>
            </a:pPr>
            <a:r>
              <a:rPr lang="fr-CA" altLang="en-US" sz="2400"/>
              <a:t>Les négociations ont continué pour des mois</a:t>
            </a:r>
          </a:p>
          <a:p>
            <a:pPr marL="565150" indent="-457200" eaLnBrk="1" hangingPunct="1">
              <a:buFont typeface="Trebuchet MS" panose="020B0603020202020204" pitchFamily="34" charset="0"/>
              <a:buAutoNum type="arabicPeriod"/>
            </a:pPr>
            <a:endParaRPr lang="fr-CA" altLang="en-US" sz="2400"/>
          </a:p>
          <a:p>
            <a:pPr marL="565150" indent="-457200" eaLnBrk="1" hangingPunct="1">
              <a:buFont typeface="Trebuchet MS" panose="020B0603020202020204" pitchFamily="34" charset="0"/>
              <a:buAutoNum type="arabicPeriod"/>
            </a:pPr>
            <a:endParaRPr lang="fr-CA" altLang="en-US" sz="2400"/>
          </a:p>
          <a:p>
            <a:pPr marL="866775" lvl="1" indent="271463" eaLnBrk="1" hangingPunct="1">
              <a:buFont typeface="Georgia" panose="02040502050405020303" pitchFamily="18" charset="0"/>
              <a:buNone/>
            </a:pPr>
            <a:r>
              <a:rPr lang="fr-CA" altLang="en-US" sz="2800">
                <a:solidFill>
                  <a:srgbClr val="FF0000"/>
                </a:solidFill>
              </a:rPr>
              <a:t> En mai 1919, la grève générale de tous les employés a déclenché (30 000 personnes ont quitté leur poste).</a:t>
            </a:r>
          </a:p>
          <a:p>
            <a:pPr marL="866775" lvl="1" indent="271463" algn="ctr" eaLnBrk="1" hangingPunct="1">
              <a:buFont typeface="Georgia" panose="02040502050405020303" pitchFamily="18" charset="0"/>
              <a:buNone/>
            </a:pPr>
            <a:r>
              <a:rPr lang="fr-CA" altLang="en-US" sz="2800">
                <a:solidFill>
                  <a:srgbClr val="FF0000"/>
                </a:solidFill>
              </a:rPr>
              <a:t>Le 21 juin, une manifestations tue 2 personnes, et 30 autres ont été blessés.</a:t>
            </a:r>
          </a:p>
          <a:p>
            <a:pPr marL="866775" lvl="1" indent="271463" algn="ctr" eaLnBrk="1" hangingPunct="1">
              <a:buFont typeface="Georgia" panose="02040502050405020303" pitchFamily="18" charset="0"/>
              <a:buNone/>
            </a:pPr>
            <a:endParaRPr lang="fr-CA" altLang="en-US" sz="2800" u="sng">
              <a:solidFill>
                <a:srgbClr val="FF0000"/>
              </a:solidFill>
            </a:endParaRPr>
          </a:p>
          <a:p>
            <a:pPr marL="565150" indent="-457200" eaLnBrk="1" hangingPunct="1">
              <a:buFont typeface="Georgia" panose="02040502050405020303" pitchFamily="18" charset="0"/>
              <a:buNone/>
            </a:pPr>
            <a:endParaRPr lang="fr-CA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A111C-F9E4-4A98-B901-87E57E906649}"/>
              </a:ext>
            </a:extLst>
          </p:cNvPr>
          <p:cNvSpPr/>
          <p:nvPr/>
        </p:nvSpPr>
        <p:spPr>
          <a:xfrm rot="16200000">
            <a:off x="-2800355" y="3328492"/>
            <a:ext cx="659735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CA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LA GRÈVE GÉNÉRALE DE WINNIPEG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BB6FD9A5-42A3-475F-8D8F-F259B5E1A847}"/>
              </a:ext>
            </a:extLst>
          </p:cNvPr>
          <p:cNvSpPr/>
          <p:nvPr/>
        </p:nvSpPr>
        <p:spPr>
          <a:xfrm>
            <a:off x="4279900" y="3829050"/>
            <a:ext cx="1079500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CA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52-D53D-41FA-A3D8-813F754E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42" y="513373"/>
            <a:ext cx="8392446" cy="100013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CA" sz="5400"/>
              <a:t>Le Krach boursier</a:t>
            </a:r>
            <a:br>
              <a:rPr lang="fr-CA"/>
            </a:b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50E3B-4AA8-4824-9B85-121501D2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1341438"/>
            <a:ext cx="5022850" cy="5080000"/>
          </a:xfrm>
        </p:spPr>
        <p:txBody>
          <a:bodyPr/>
          <a:lstStyle/>
          <a:p>
            <a:r>
              <a:rPr lang="fr-CA" altLang="en-US" sz="2400"/>
              <a:t>Les gens ont paniqué et ont décidé de vendre d’énormes volumes d’actions.</a:t>
            </a:r>
          </a:p>
          <a:p>
            <a:r>
              <a:rPr lang="fr-CA" altLang="en-US" sz="2400"/>
              <a:t>La Bourse de New York s’est effondrée– </a:t>
            </a:r>
            <a:r>
              <a:rPr lang="fr-CA" altLang="en-US" sz="2400">
                <a:solidFill>
                  <a:srgbClr val="00B0F0"/>
                </a:solidFill>
              </a:rPr>
              <a:t>le 29 octobre 1929 = Mardi Noir </a:t>
            </a:r>
            <a:r>
              <a:rPr lang="fr-CA" altLang="en-US" sz="2400"/>
              <a:t>, suivie des Bourses de Toronto et de Montréal.</a:t>
            </a:r>
          </a:p>
          <a:p>
            <a:r>
              <a:rPr lang="fr-CA" altLang="en-US" sz="2400"/>
              <a:t>Le 29 octobre a marquée le début d’une récession qui s’est transformée en une dépression</a:t>
            </a:r>
          </a:p>
          <a:p>
            <a:endParaRPr lang="fr-CA" altLang="en-US" sz="2400"/>
          </a:p>
          <a:p>
            <a:endParaRPr lang="fr-CA" altLang="en-US" sz="2400"/>
          </a:p>
          <a:p>
            <a:endParaRPr lang="en-CA" altLang="en-US"/>
          </a:p>
        </p:txBody>
      </p:sp>
      <p:pic>
        <p:nvPicPr>
          <p:cNvPr id="60420" name="Picture 6" descr="http://t1.gstatic.com/images?q=tbn:ANd9GcRIJ6fvcOBXeZ9_MC9XZ2ZXL78bX52XC1eTwU8K1k93DpbyY5rF">
            <a:extLst>
              <a:ext uri="{FF2B5EF4-FFF2-40B4-BE49-F238E27FC236}">
                <a16:creationId xmlns:a16="http://schemas.microsoft.com/office/drawing/2014/main" id="{1A68CB1C-E4FF-4A74-8E50-753CDFA3D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4722">
            <a:off x="5746750" y="1838325"/>
            <a:ext cx="2840038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0B6B1-2052-4856-91AB-3710A6BE83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 vie dans l'entre-deux-guerre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8EF21549-67AE-4EBA-93BD-E3AFB149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8" y="568325"/>
            <a:ext cx="9144000" cy="647700"/>
          </a:xfrm>
        </p:spPr>
        <p:txBody>
          <a:bodyPr/>
          <a:lstStyle/>
          <a:p>
            <a:r>
              <a:rPr lang="en-US" altLang="en-US" sz="5400"/>
              <a:t>M.    D   </a:t>
            </a:r>
            <a:r>
              <a:rPr lang="fr-CA" altLang="en-US" sz="5400"/>
              <a:t>É  P   R  E  S   S</a:t>
            </a:r>
            <a:endParaRPr lang="en-CA" altLang="en-US" sz="5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2AE69-E8F7-40E9-BE9D-A98394667182}"/>
              </a:ext>
            </a:extLst>
          </p:cNvPr>
          <p:cNvSpPr txBox="1"/>
          <p:nvPr/>
        </p:nvSpPr>
        <p:spPr>
          <a:xfrm>
            <a:off x="-22457" y="1412776"/>
            <a:ext cx="786369" cy="56886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fr-CA" sz="3600" b="1" dirty="0">
                <a:solidFill>
                  <a:srgbClr val="00B050"/>
                </a:solidFill>
                <a:latin typeface="Arial" charset="0"/>
              </a:rPr>
              <a:t>ARDI NOIR</a:t>
            </a:r>
            <a:endParaRPr lang="en-CA" sz="36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20CA4-B20E-4628-A0D7-6CD656F57B89}"/>
              </a:ext>
            </a:extLst>
          </p:cNvPr>
          <p:cNvSpPr txBox="1"/>
          <p:nvPr/>
        </p:nvSpPr>
        <p:spPr>
          <a:xfrm>
            <a:off x="5073993" y="1208561"/>
            <a:ext cx="719492" cy="56886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fr-CA" sz="3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XPORTATION</a:t>
            </a:r>
            <a:endParaRPr lang="en-CA" sz="32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720EA-41A4-4877-8141-B154FB588DC9}"/>
              </a:ext>
            </a:extLst>
          </p:cNvPr>
          <p:cNvSpPr txBox="1"/>
          <p:nvPr/>
        </p:nvSpPr>
        <p:spPr>
          <a:xfrm>
            <a:off x="5954072" y="1115695"/>
            <a:ext cx="652679" cy="56886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fr-CA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URPRODUCTION</a:t>
            </a:r>
            <a:endParaRPr lang="en-CA" sz="28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92EC3-E164-4BBC-8AE8-91EEDD705907}"/>
              </a:ext>
            </a:extLst>
          </p:cNvPr>
          <p:cNvSpPr txBox="1"/>
          <p:nvPr/>
        </p:nvSpPr>
        <p:spPr>
          <a:xfrm>
            <a:off x="6896460" y="1115695"/>
            <a:ext cx="719492" cy="602128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fr-CA" sz="3200" b="1" dirty="0">
                <a:solidFill>
                  <a:srgbClr val="00B050"/>
                </a:solidFill>
                <a:latin typeface="Arial" charset="0"/>
              </a:rPr>
              <a:t>PÉCULATION</a:t>
            </a:r>
            <a:endParaRPr lang="en-CA" sz="3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5A8F62-6272-4EE6-B99A-8E563310DB68}"/>
              </a:ext>
            </a:extLst>
          </p:cNvPr>
          <p:cNvSpPr txBox="1"/>
          <p:nvPr/>
        </p:nvSpPr>
        <p:spPr>
          <a:xfrm>
            <a:off x="4279480" y="1216634"/>
            <a:ext cx="719492" cy="56886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fr-CA" sz="32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ÉCESSION</a:t>
            </a:r>
            <a:endParaRPr lang="en-CA" sz="3200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E9B3C-28B8-4032-A65B-A9AB19F1BFC2}"/>
              </a:ext>
            </a:extLst>
          </p:cNvPr>
          <p:cNvSpPr txBox="1"/>
          <p:nvPr/>
        </p:nvSpPr>
        <p:spPr>
          <a:xfrm>
            <a:off x="3385280" y="1166995"/>
            <a:ext cx="585738" cy="56886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ROTECTIONNISME</a:t>
            </a:r>
            <a:endParaRPr lang="en-CA" sz="24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24B35-614A-42CD-90E2-ECA0DAE8B50A}"/>
              </a:ext>
            </a:extLst>
          </p:cNvPr>
          <p:cNvSpPr txBox="1"/>
          <p:nvPr/>
        </p:nvSpPr>
        <p:spPr>
          <a:xfrm>
            <a:off x="2537725" y="1115695"/>
            <a:ext cx="585738" cy="56886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fr-CA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CONOMIE MIXTE</a:t>
            </a:r>
            <a:endParaRPr lang="en-CA" sz="24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E4F1C-4F0B-40B2-B6D6-A40F56D12F5A}"/>
              </a:ext>
            </a:extLst>
          </p:cNvPr>
          <p:cNvSpPr txBox="1"/>
          <p:nvPr/>
        </p:nvSpPr>
        <p:spPr>
          <a:xfrm>
            <a:off x="1414500" y="1216634"/>
            <a:ext cx="652679" cy="602128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fr-CA" sz="2800" b="1" dirty="0">
                <a:solidFill>
                  <a:srgbClr val="C00000"/>
                </a:solidFill>
                <a:latin typeface="Arial" charset="0"/>
              </a:rPr>
              <a:t>ETTE DE PGM</a:t>
            </a:r>
            <a:endParaRPr lang="en-CA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9D1C86-55D9-4DD7-A3A9-C8A3927BB0F7}"/>
              </a:ext>
            </a:extLst>
          </p:cNvPr>
          <p:cNvSpPr/>
          <p:nvPr/>
        </p:nvSpPr>
        <p:spPr>
          <a:xfrm>
            <a:off x="971600" y="-35232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E1EB99-6F16-498A-8386-D0C731D3E0F4}"/>
              </a:ext>
            </a:extLst>
          </p:cNvPr>
          <p:cNvSpPr/>
          <p:nvPr/>
        </p:nvSpPr>
        <p:spPr>
          <a:xfrm>
            <a:off x="2114290" y="-40168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2.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18055-B5A9-4C42-8831-A86212373C94}"/>
              </a:ext>
            </a:extLst>
          </p:cNvPr>
          <p:cNvSpPr/>
          <p:nvPr/>
        </p:nvSpPr>
        <p:spPr>
          <a:xfrm>
            <a:off x="3898606" y="-40168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4.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7E9DBC-1A6D-479A-8F73-E3BB1A8AC77C}"/>
              </a:ext>
            </a:extLst>
          </p:cNvPr>
          <p:cNvSpPr/>
          <p:nvPr/>
        </p:nvSpPr>
        <p:spPr>
          <a:xfrm>
            <a:off x="2962978" y="-59560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3.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CA2B60-5B01-4208-BB30-CD5EBC11F4F3}"/>
              </a:ext>
            </a:extLst>
          </p:cNvPr>
          <p:cNvSpPr/>
          <p:nvPr/>
        </p:nvSpPr>
        <p:spPr>
          <a:xfrm>
            <a:off x="4810529" y="-30068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5.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D7845-1E48-417C-861B-F770B5F4F5B5}"/>
              </a:ext>
            </a:extLst>
          </p:cNvPr>
          <p:cNvSpPr/>
          <p:nvPr/>
        </p:nvSpPr>
        <p:spPr>
          <a:xfrm>
            <a:off x="5573198" y="-33853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6.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318DFB-BECF-4CFD-ACEE-ED58B00A5E8C}"/>
              </a:ext>
            </a:extLst>
          </p:cNvPr>
          <p:cNvSpPr/>
          <p:nvPr/>
        </p:nvSpPr>
        <p:spPr>
          <a:xfrm>
            <a:off x="6439643" y="0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7.</a:t>
            </a:r>
          </a:p>
        </p:txBody>
      </p:sp>
      <p:sp>
        <p:nvSpPr>
          <p:cNvPr id="61458" name="TextBox 2">
            <a:extLst>
              <a:ext uri="{FF2B5EF4-FFF2-40B4-BE49-F238E27FC236}">
                <a16:creationId xmlns:a16="http://schemas.microsoft.com/office/drawing/2014/main" id="{FF14FF28-AA1A-4797-B7BD-FCE22DBE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765175"/>
            <a:ext cx="1287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Page 11 du livret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2A03-B3C3-4750-A235-4AA801F5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14291"/>
            <a:ext cx="8392446" cy="100013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CA"/>
              <a:t>Une économie mixte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5F1C8-5A1A-46DE-A607-BBFDAE71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63" y="4614863"/>
            <a:ext cx="8748712" cy="2881312"/>
          </a:xfrm>
        </p:spPr>
        <p:txBody>
          <a:bodyPr/>
          <a:lstStyle/>
          <a:p>
            <a:r>
              <a:rPr lang="fr-CA" altLang="en-US" sz="2400"/>
              <a:t>Mixte= un système dans lequel </a:t>
            </a:r>
            <a:r>
              <a:rPr lang="fr-CA" altLang="en-US" sz="2400" b="1">
                <a:solidFill>
                  <a:srgbClr val="00B0F0"/>
                </a:solidFill>
              </a:rPr>
              <a:t>les individus et le gouvernement </a:t>
            </a:r>
            <a:r>
              <a:rPr lang="fr-CA" altLang="en-US" sz="2400"/>
              <a:t>peuvent produire des biens. Plusieurs entreprise privées trouvaient difficile à affronter le gouvernement</a:t>
            </a:r>
          </a:p>
          <a:p>
            <a:endParaRPr lang="fr-CA" altLang="en-US" sz="2400"/>
          </a:p>
          <a:p>
            <a:endParaRPr lang="fr-CA" altLang="en-US" sz="2400"/>
          </a:p>
          <a:p>
            <a:endParaRPr lang="en-CA" altLang="en-US"/>
          </a:p>
        </p:txBody>
      </p:sp>
      <p:sp>
        <p:nvSpPr>
          <p:cNvPr id="62468" name="AutoShape 6" descr="data:image/jpeg;base64,/9j/4AAQSkZJRgABAQAAAQABAAD/2wCEAAkGBhQREBUUExQWFRUWGRgYGBgYFRsYIBoZGRcYGhkbGBgaHiYfFx4jHBcaIC8gJicpLC0sGB8xNTAqNSYrLCkBCQoKBQUFDQUFDSkYEhgpKSkpKSkpKSkpKSkpKSkpKSkpKSkpKSkpKSkpKSkpKSkpKSkpKSkpKSkpKSkpKSkpKf/AABEIALYBFQMBIgACEQEDEQH/xAAcAAEAAgIDAQAAAAAAAAAAAAAABAUDBgECBwj/xABIEAACAQIEAwUEBgcFBgcBAAABAhEAAwQSITEFIkEGE1FhcTJCgZEHI1KhscEUYnKSs9HwFSQzguEWU3Oi0vEYNENUg5PCCP/EABQBAQAAAAAAAAAAAAAAAAAAAAD/xAAUEQEAAAAAAAAAAAAAAAAAAAAA/9oADAMBAAIRAxEAPwD3GlKUClKUClKUClKx2LmZQdp/nQZKUpQKUpQKUpQKUpQKUpQKUpQKUqNxPDvcsulq53TspCvlzZSRvEiYoKXj/a9LBCIVlmNvvm1tW7oWQl0qZkyNNNCTOlaZwPtjiBjbNzE3HAzvgsVZJhbN9mzWLgUaBXAyZvI661B4pwp8OzKcOM7JGJwqT3eNspqb+EY+zft+2U0YEk6zJoWxAuHu7a3Mcz2RbY2RLX8I3/lr1wie5xGHuqqHMPDprQfQVK1T6Ou1DYvBW++K/pCjLchgcxQ5SwI0mfaHQnwKk7XQKUpQKUpQKUpQKUpQKUpQKUpQKUpQKUpQcM0CTsKhcE4il+wl22SUYGJVkOhIMqwBGoO4rLxO4FsXGOwRyfgpNVfYm8WwSTuC4+TtQXtKUoFKUoFKUoFKUoFKUoFKUoFKUoK/jfBbeKtd3ckQQyOphrbr7Ny23usp6+oMgkV5Hw7gbYXHPawl28t1kuDGXWRcrlncC5buiDmzmFtqsBlIJJGvtla1Z7P28NctkMzs1wwXI5RluM2gAB0kSdeY7SZDQeIfRlZdyLjvZMiIWWdn1zM55QSSdT1UzEV6j2ew3dYa3aN17pRcpe4IcxtnHiBAnrE1EvYM9zlzNca3oWcKC4YkQcsDNB8PDTWo+J7Q4bCPeuYhxaVWEEjQhuoyiSSwYfDzoNlpXl1r6fcI+NWylu4bBkG8QQS0gLktxJHrB8B4+lYLHW71tblp1dGEhlMg/Ggz0pSgUpSgUpSgUpSgUpSgUpSgUpSg17t5xDu8DdVdbl1TbRRuS4gn0UEk+lYuxWIgXbJkFbjOoMao8GR5BpEdNPEVU9ssHZuY1O/RHUINHQOBOYSA2g6T6CrXhPZ/D4a6jWbdlGLZSbaKpylHMHKBIJCn4Cg2elKUClKUClKUClKUClKUGHGX8lt2ESqs2pgaAnU9BXbDXcyK22YA/MTWudqOLsLZthWGYsrAasUysSdWUKpA3DTrprU3s1xMvYt95o2wmNYJA20nTaguqUpQKwXcGrOrkSVBA101gnTY+yKz1pP0i/Sba4XbyoovYlgctsHRQBOa4RqFHhudNpmgy8X7WWsLNt3AyfWFVMutrOApCwZLTAB5iZjavNfpctueHm8xID4kBUOhtg97nS4ASCw7i1EzAEA1B7BcVxGJ/TcUXS5jsTmt2A4EM1q1ncKNjCFVVdtR4Vz2wwd29wsCwM2Hv4lL1u1zZ7F1rd39IsQRsH5gN9dt6DzTg2IVLozkqpKgnwAdW/KvT+E9qMRgbhNvNOhdeYBgdmdGAZSR78ftTo588vdlLtvGWsK8Z7ptAZTP+IwA/GvrnHcEsX0CXbSXAugzKCR+yd1PmKDUOAfS/hbxS3fnD3XIVQ2oLEgASPZkkb6a71vtfK/b3DLheOvbSVt2rtkosk5VItuYnXck19Tg0HNKUoFKUoFKUoFKUoFKUoFKUoNGv4VXvXnuM7MTfRZaQBbLFQFOiwE3H2jMzXXEtd/SMMUd1UZCQDCkm8yHMI15THyqHxm6wGInKES7d1gyc7EGTMbnwqXwXFXLlm2WCZVuIgMHNAuod5jr4UG+UpSgUpSgV1Dgkjw3rtVLgOJ5sbftSCAqEaa8vK8666kD4GguqUpQKjY7HpZXM58gAJJPgB1qTWtY+6bmIYEhchCJPjlzuQPemUAA15SdtaCFjbOIu53CBZ5rVsvMkkAm5ssnMOXmA5fOsfZ/i+bvExUhmhUUQFPMzKEymFaGXePZHnVr3lyXlQ2XUZWiYZXAE7k6DwGUCvPsRxJkxJUZVHNJLAAe02YkaKA2RvLJ5Cg2rtn9Ii8KwytcKXL7/wCHZDakfadxsB1ManQeNaB/4jr3/s7f/wBrf9Nev4K3h8baW61m28j37asfvB01n41jv9hcA/tYLDH/AOBB+AoPLsD9OOIxSXV7i3ZyqIZXZmktsJETAbXpvpuKzsz9GF/itw3sQzW8Oxln967rMW53H655fAOZavYcN2B4fbbMmDsKfK2vrttV5cuKiySFUbkmAPj0oPK17L2bOHxSoq2LGGxjXVuAsXstaw+HyNbABLktOYE6gnrFO23C7mKUW8JeuNmYXi7MttbKGy6MBEObjtcFwiPEGNqv0s3LjYkYd3AfE96rrlCOGw9pCpc6kBwx5AW0BBG9ZMTj1QZLIHISGPtFDOoAjTXr6mRrAeednPosTC4i3fuX7ly7bZbiwgAzAgicxMgeusV6pY49ellKKQMuVycuhE6opaYkdQN9o1oXzFjJIMwdcxMjQ+RDQNenma72rscjHQ8pWeUudToOrSfi3lQePfTPhivGMzMGNxLLkgQOqaD/ACDqa+ieBKqm6i6AOGVROUI6hlKDoDzTGkhq8y7RdgRxfidglzZt2sPleBzN3d5gAk7e2OYz6GvROH4gWu6zmDAsEs0k7G0WPiZI9X86C/rFicSttGdzlVQSSegG9Za036SOLnCWkuEyjsEa2dpH1iOCOYFSnSQRuDQZL/bYozu9t1tplVV5Vl2k5Xe4QoYCORSSubm2IXY+GYprtpXYKM2sI4cAeGcaE+Maeu9aTwbtM2IssllmYZGAe1qwaRqoKvliZ5l2nRiZraOy/CDYtHOE7xzmZkDgtpoXzknNHoPACguaUpQKUpQKUpQKUpQecdph9RivO4/8WsnZBv7la/4q/wAVK69pR9RiP+Lc/iiuOyJ/udr/AIo/irQejUpVFx25e75RZcqVttcKgKQ8OggyN4mII/MBe0qBwXjKYm1nQiQYYeDD8ogjyIqfQK0nAXoxiXFKwzsMoYloc3OYrGUSwnSWjLO4jcMbcC23YmAFYkidIB1010rz61iQiYVixyreU7H7Tg8sTJ16UHo9KVW8X4z3AMIXIAJggBVJIzMd4kawDG+1BZVpGBKsXW4YvFh3wYDVwFVjzAq6aEjTRSoEEECTdu38WAAw0zFlRiogQAGg6kydC3uzArBaNoIbN63lgzJjQmDpOinQdR8aDgYA5SVuXAPBWce1yLA7wiVInbrPUiqHjnZRWZrly7dcAtAYiFAkRzEloYeGunpV5/ZluT9c8H7LMffDEGMw1XlEdPnWucawmGS4qvdZhAhGeSxBHs25zt12Q+nWg37sUT+hoNMonKR1WZn1BJWeuWetXtazwB2sWrK93dFs5lylZKyGdTlEkAAZT5sK2O3dDCQZFB2cmDAk9Bt9/StMwuFNx0OIDOzO1thc5sjwW9mctvlgqV3BB0mt0qp4jaKu2WMzrmWdu9tjSf2lMeiUGKzZZgoaELIwIUyQwiMrdQBAGlVfF8MpbvFGbvAASPtLAbbc6L8j4VKx+PtrJe5HMlxApkqYh103B1Ovj6VWf2n3ilkt/Ud4zHaS082XXQyTy/jOgdThgAucjmt5SqiQx0jQSRoOvRzWX9FbNmy8qgEghcxIgSRm0ExBgmRVLxvtngsGjE3biq4ITJafMbkAg6wpEN9obHpVr9H3FE4hhjfsZkGc22L6sSmobKCVB5wevTeKC6xPBYTOhYX2AQTcaFzMGYcoiNJ0HSu2D7KKB9a5uHwHKI8NyxHq3wqywfDAhkvcuEbF3Jj0Gw9d/OplArVO3CJf7nCkAl3DmZhQvskkbcxB8wrDqAdrrVeJo73r7ZcttDZUGDL3NiR+qouBZjUk/ZoLjgvZ+zhFy2lImJLMWOgj3iYGmw0qyrhGkAjrrXNApSlApSsOJxaWwC7BQSAJ8TsKDNSqDinacKLi21LMhVc24BYrJ02gMInfWAY1kN2lt92WQ52CZ8o3PLmiD1gUFvXU3BMSJ8JrX14rdN8v/wCiEUFJHtkEmCPsgGdapuGcQu3b05yGNssoICLPJyTqWh2g9ZB8YoOnG0BtXgf99d/iLXXs9ZyYZB4XE/iLTHZjZuZ4zG7dBjae8XbyrmyP7ofCfzT+dBu1zHqu5EaayIE+Ota5x7GK2JXKwIFl5ykH313+Vc8BW21u4rZdHTNMbGI+ZFVlu0BjL2wC2nA+Fygkdh+K2rVh87wS4IEE6d3bHQGti/2msfbJ/wAjfyrSsBgWUBACTCH520NZraFtgT/WtBs2L7S2GR1l9VYTkYbg+Vabjny4e23RLxB/evVlxJm20HdWg/AwahY+2f7OTxN9QSZ8W/nQb9/tVa8H/dH86iWeMWmU3rjrmgLlGhUAzqDqPa3Jj0qiv2yrMp3BI+RqJiwIBIX2lEkTEsJIG5I3AG5AoNmTDAWUNhpRgxYW2EGYO0xO8wRv1rBwrhSYcPCkhmmGDQRplkQSWGusTE77Vk7O3cqwEYgiADExpJYQBJ3J+etWNzEAm2FRuaSJAgLMEt89vvoKHiPAsK4c3EskvIthruUg5R7JMQc3jFc4Ds8mEg93aw6ncowLN6vGZj5CrlsKhvXCNSFVTB1GpMT8Np/GqviHZ537zI6q5/wyVkACOXLsNjrB16b0Fha4siryjTbM/X+fpv5VzhsWzO1wOFkKApWc2Ut03E5iJidNtDVD2c4M8fWFy7e0znMwGvU6KD0jwECrjiKCxbbWFXYSFLPm0XNuxMbfcaC4scYsuNLiz4FgCCNCD5g6VQ9uOLhEtC06m/mLWwZZYylXe4Aw5VD9T7WUda13F4pbSM7eLEAHcszNlBPrudgJMAGqBbxZix3YySOWSuwBPsIkwCfZkmDcfKoV3afF3bhhrjXN1jQCTOiogC5o1gDTMJqzwWNLWxIKuIzKwjWAQxG2uUGfAXPCKm2eDZirNpl2gQQPBB7g8zLHcwa0Li2NfBcWuZ2Js3coOaSFVoKn0VtD4jMOtBO+krCi5hWYaZClwfssxBHzuEf5K3L/APnDETw++n2cQT+9bT/pNa5xyybmGu2+uS4IOuoUsB65l+bnwqg+iLt+eG32sNl7rEFOYzyuByzroDMHw086D6cpWuWu1p9638j+RqVb7U2juGHwn8DQXNQ+MWi1i4FEsFzKPFl5lHzArmzxa0+zr8TH41JziJkRQRuGYgPbBXbp+zuv/KRVbjOPdxiVtXGXK2Zwx0hAp084YGT4FfM1X8F4i/MlsqEytlcrORkJiRIzL3Xd6aEec6UHaW53t3CPdVrmfK5uJAOFz3US0cshioLMG31UEjQQHpVt5APj/WvhSseEwwtoqCSFEax+QArmg6YrGrbjMYnb+vUj51ruKsPcOZ0Ny4VzqnIyowOUgAggmCxkzvVrxuwGazLKBnggmJ2PLpvKiqHA9oL03c5jKoIkbGVUGDtIYT6UEu1wRCzDqShLDZ0twCoX2c3KM0DSfgIDYAG4mZAl0tC8oGnuaAnKYMeHWatFuZThjaiLjMXIkjmgtuTEtPyrtx9WV0dFQvnEFh4Ix1MSBQa/xO2gOUMiRJ5G1bNytyrLSRIkx7WhqWOCo7XUMAWVleYkDMskBgZA0n4VY4jh/eYVV0zg5m88oYwDGxqXewQCXiAoJttJCkE8mk6nxoNcx9krhnMyFvuJmdM6mZO+lZuGKGwhLexmEnbQtan8a6cD7vE4HuO8ALXCYDLmyzMqDMjSNvGpWLCWeH3U7wE7gMwzRmUagR1B6bUEa9wi0lwWl7wG4p1DCIDudRGpGWpOC4ZluvzZs1h9d5i5FZ7WHSMPfZ4VEVSTtLpKmekm4KsxhpYsIKhCsDrmbNIM6UFVwXEG3ccspCKiOXg/7lJHwABqBwrHWwv6Q7xqU8iSjan5DbrVtxz6qypQRnZVZSxMgoykTPhHyqJfwCWWtYdlDo6u5knRlUkFY/rWgp8XbULlUkspZHHhExBG4NclM/CpI17x9uhCmD929W+PuJew9l4yd69sMQFkDMQdY1MHrXOH4fcS33AabbSGkLOuh1AHw9KB/Z4L4g3A0rqsED2s5nXfYVTPbDRPQyDsQehBGoPmKusLxjvLdy5dGVUYW7jKYkBnUGCDO461EnBs0Jfua6DkDAkmAAcu9BHGPvRGddozZAHgwfamJ0GoX79aiKy+7cYQZGW62jdSIbQ+PxmpjWLZa5bF8K6gylxMpPLPIQ2VvhWmX+OE4ZEtpbSNntoqkoo01Gs7SfKg2037wJdL9wXNYOYZZjTNbjIROvsz51a2e1AQEsrBiYFoLmmZMqwEGSSSSwjrFUHDJ7sAydz7DaS7jUgR0qXl21BzCYG41Ig+en30E3G9ob1zRALA6sG7xj5ISoCepBPgBoarbpAl3dmyg8zuz5V3MFiYHjVBxHtNdt33traVgh3LEGNNSI03ip3DeJnEK6umT2VIzTo6XDOwjRP+agr+I95eclhktoCwLSAFG7Mem2w5joB1arThXDQihmHOYOsaeA000nYaCTG5LZMExVjbbVgJB2Dr45ds3Q/yIFZsMoQtbBkJGTztsJt/ISvqhoM9ecfSf2dxGJv2jYtlx3cMRG4YmJJHQ7eVeiFiWKhS2g28SwQD5svzq8w1sX1N8jKvdKV8vq+adNd99KDzLgeCvmxbF9GS6AEYN1Keww8cyAiR7wM715BjrGU+hy/LT8q+nsZwtQiwQXRWuco/xFFwk5T9oAZh5qOk15TiPopvvcZnezbsG4WDKS7ZGdspAAAECTqdlPxDfOyWCvnC2kvEd6trM+aRAWIBImWAIBPiDV3d4Yy20fUliBlA1ltq6cLuKlu7bu6MyMqsd9V9k9AdKsrFjXD3CwK+zJ8FDkTPXagqsfhDZjOy+zmI1BA0iZ9fuqBjcaRZuFG5grRB2JEfia2DC4IYhg1zNcyrklQTs06naY036VO7QcHW5h3YI+YahRqTzh2AA3J2j0oNVa3+jphrmXMpv3DJ6C8lxFn1U2R8TXPEOFnGrg7t0WlS3ca8125CuuHD5khgBOfKCZjRgTsZm8Yt3Hcg2Q+RMxsyMoAKkqxkZoUodNyANsxrjEsblu5nUu1y02S5m1U8uS2umQBzAIUDTfNvQb4rSJGxpXTDWyqKGbMwABY9SBqfjvXFBzdw4aCRqNj4VQcV7OMxuMjSXUKZ10BB+PsjX7jWx0oPOcNxK9hS1sjKRrDCQCY5kPUGN/wNWmP7UCUOXQ5H9AQQw/1q84/wEYlBrlddVb8QfI1oDW2QmJF1G1WNoBmT8ukEGg3XjF9rdmyUPtMqmfsshEUx+MujEPaRc6takiQMpiARJE7jSseMxAuWmtNHIltx8tf68xWTgCm5kutE5Mv7pEH1igpey2EINqZ0JB+ANWmMw5BA10k7+Dt/Kp/DcF3QXMstqemmp8+uapNywrGCeaGIHkSdfmaDT7WL73hggQc+HX91bKz90xW4W0yZR6L8BAqg7O8Ly4Tu3Ug510OkZQvj5rV3/aKNnE62mGaREdflFBC4ZxMXlVWEMDA89418Y6VKxuCS46MSZUEDT7YgSfWqri/D+6ssbeYsxVoUHoYJGUSNIrjEcZe26pEhrdkgkGQ8+fptQV2A4c4dlmBbtrcIYEhim2kiD5+tWWF7TORnayxVoI020AOU+8N42q0uYfmZjubbrEAab9DrWt4fgTXe7gj6tbXKfDO5aD0I8KCz4fesXWazaRrbE52JGsq4aTPXNXGGSziDebEWbQ7t8gcDKSZI1Ya+HXrUprIHEgQBzWddOoY6z46D5VgxfDCLBQLBd2ZvOGLeO+3yoI1jhmGuPds93DLnCzcuEGNJ1bQ6jT5VoYwS4Zb9m7zXLa92uXYtkMkyNto2r0CxhymOc9GJYH1uJH3isGMwi4m/dw1z2WbMrrGZeWYBIOhE/fQV/AOJOllO7ALOUBEn2e8ugzp+tO9bFgsSMP3uYEZ7jMskCS0kCdhMdTVHxPNavkoJFpLaagGQCu4qRcvHEugURbgOVIG4zKdR60GucTsL3fF7r8xjDSfUhjHlr91TbmCzY+77ucWbkaaQmJQDzGVAKicZ4PdZMbZXTvEs6bTlt6T0AmJJgCKt3Uf2kGkgGzbjlJ2GMOgG+/Sg68T4SAi3wWVrJkgiQUPK5DjQhdHiAfq9qw3MIc9s7HN3Jnotw5rf7twlR53qtxxpIYXJFvZsxktmkEZEIAEHqTvtWO1w/vbGWd1yZ+ugm3c9drnyoODwl2uJ3SsEXLmJ0LEX7Lk6wQIQ+sdNq54cLq4a3ks3HD24MMoGxGoJn7qkYLtWXQyjh0UZgqqVDAAPPvaPI9INbFgcRbdB3RUqOi9PKOlBpFnhmKhAbb8nsnQka+M+dZ7zW7TjD37eUXAcswUIaPq95B3UKJOUtFbxUfiGAS/ba24lWH+oInqCAR6UGnX+G3Eu93mVw2RUu3JDbEKtzxYjTNsxWDDe1a4Xsoxy99czKuyLIA+P+k+dQCrAPh72uUHLofZYEwsa5GCkhdSMhCnNbXNddnOJM6d3cMugEMY+sTo+mhbo0aSJHKyyFvbtBQFUAAaAAQAPKu1Ki8UxJt2XZfaiFHi7cqD94ig1ZcNbxdzFlGVnZu7KhgxXICodlnl11E9BImdIfCrX163GbKrWvqFTVluXAbjEDYkFLlsDotsj3zV5iuz9q4Q7rLobdq1cWVdQpAYq6wRJLSJgwJBqiwOE7u5YZR/h3EC+SZ7qsD4yuK+YnpQb5hy2Rc8ZoGaNpjWKVkpQKUpQKpeO8BW6GuIv12TLIMZhI0YbGrqlBovBme5i17zqpBEAcoUiDHyracBglW2ybwWG1au/EWw+Md3UkhrkLtytBEfGa2nhGOF62XiMxJgnWNvyoK/gfETdQKwJZAoJ8RmWCfMRr6VzxDDB79k8y5V91mGnX2d61jhfFDbvq2yzDehI/Det6/RwzgnUhIn56zvQZGAgRO/mTsfGtZ7R2cuIAXTvLd4vGmaFMZvGBVpa4kf0t7JBI5WWOnIM3w1/GsHaR0D2WddGzqTqCAQDpHnuOooIHAuJM2EuAzNpTlYeBUkT6Zah4viCXVUMAS1pMrjfPqCpHhm+VTOD4bJh8YBOgYCTOgDgVXcC4I9xgwAKqwmWj2SpOkedBO7OY+6zXFuOSiWyRIkjUA67keVX/D3Dksp5SFII6jM0f15monCrdu69x7baMMjCNVJmZFRLWCuWVZFcyty3zDTTISdNdJO3Wgz8UxGS7cuIQSlgwd9RnOo61Ht8fuDDrduAMS7LERAyEg/PSonAcS123ctPquUwTuAYBAPhzbVacb4aEsKqDQMW8fKg6cQxuZLBddLmbPl3EMpEEjxG1R+KTZZb6SeaJbWQAR+FWnGMF9Use6enma4/Ru8sKp15v/yaDnD4QXrJdgFNwknXbYD8J+NZLFtUsi0rHk5SYYCeskes7isPFMV3Kga5A4UwBIGUNoCIOtV+EvTiL/MzC4IAAEHTKCRuD50Ei7iBkc21V2t5jrsCrAHkAgHqDqfOsWNw1u8zksRdFsAadIYiD11uN8xUnD8JNk4hvtK0H1k1j4FhlaSyjvBAzSZIB9Y2FBS4PDNky7B0JiPeQzPloI0qXh+L9zabkH1a2QBmjMdFPTTlj5Vd4riOGUrmddCRoZiRrIGo2rR8XikaAdgWzGd5clYnbSKCZZ4iExDXcgKXsuZc2x1DxHjCnXTUio+Fvql92UMCWMZbmQ6nQEQQa4wXDLt4ju7bFehIygfE/lW6cC7PLYBZgrXWMlso08gd4oJPCHulD3og9JgGI6gafHT0qfSo+KxyW4zkieuUkaeJAgfGgjcX4d3gDqJdJgTGZTBZZ6HQEHoyqelU/dm2y3beo9oRpMjUR0DgRHRh+qoq2v8AHbOUxfRD0J/kYmql+OEHKjYe9JJhTdk6yYVEudddDvQbNauhlDDUEAj0NQ+MKcgYEchDAETJ2XqOp+ceFQeA43EPcYXLPd2gJU5SJYnWMzBo12KD16VYcXH1R/aT+ItBVJx1ghZkTJZd1uEGINuQzAHQD3oJ2J6jXtwHhjOBeurAIm2mvKCSwLCYzwRO/gIA1qUwBdr9r3b124QCSA1y1dL5Gj3XTQ+SGtt4fj1vJmEggwyndWG6sPEf67Ggk0pSgUpSgUpSgi4zhtu7/iIG8+vzGta9xDsiy62YcfZckGPAON/jW10oPL8Tba0cly2bbE6E7EeCnY/Otj4P2qS3aVbmYldAQvQbTrW0YjDLcUq6hlO4IkfKqu92Rw7bKy/suw+6YoI+AupexXfoeUqV10MjL09Pwqw4rw0X8nNBUz6zpVVf7EKfYukDqGVWH3ZT99RrfZG/bbNbuqSP2k/DNQWPALYY4kHZrjfLUVP4fgAmcDQFyQPKAK1bEcCxyEshBkye7u5SfgwUffWCeIrplv8A7yn78xoLnsvYKNeBBH10beRP5irzGOqDM2glQfjoPxFavw25j7bEm2zg6kOV1MAbzPh8qycXv4vEJ3f6OVEgk5vDpQW3DOELZutl1VlMfAiRVnft5gR0IIj1rS+H8Kx1s8vL6nNv5H0qbiOBYy9HeXhoZGgH4Cg2fEXVVSXIC9STAqo4h2js2UHdlLhn2Q40EHXr/RrDZ7LM2l687j7OYkT6HT7qsrHBbCaC2vxE/jQVdjjVvFLlfKmsjnG49YrFi+LWLCfVOjXFyiPQ6/nWwDBWyNbafFBWNuDWDvaT90UFC/almyxlAIgj2pPl1is/C8biDMYaAdmLZfmDJq9s4JE9lFX0UCuxv7gAkj9UifiRFBScP7IIpL3ediZy+6NZ9W+NW64a2AQi25HkND5xtXFrHSQCjg+a6fvbVkt3NfYIMnWB06yKDIkxrE+VdqVFxl5l1GXLGpJAg/GB99Bxe4gnMobmGmikwfTrUBmxEaFn/wAq2h8ySR8jWe19cYbvIiZhcvwYDWpWE4elqcgid9SfxNBhHCwwGcvMagXWieolcs/Ku+F4RattmW2ob7W7fvGTUo3BMflQNP8A2oO1R8fblIHip+TA/lUiovELSsozFtwOVivtECdKCEcDnF5Acrrczo3gxAZW8xJIPiJFRcNizdxANpclxABiATyncBRHtMNSH8NNZgarxHi2IGKvIl1gFYITqTGcKoJCzJLGI038a3LsqV/RxrzZmL6yxJYwWnWYjfwFBc0pSgUpSgUpSgUpSgUpSgUpSgUpSgUpSgUpSgV0J1H8/wAq71xFByBSlKBSlKDG1szOYxERp8/GuyLA3J8z/pXalAqie8L99haY5kiS2wB2NsFZYHxBAnrVtjEYoQok6SCYkTqJ6aVXYjhNy4+YvkkZSE6IDOUMddSdwB+RDPhsKynM+IZoMEcoWdNDoT1HXrVjVJb4AVAhlPUggxM66TJ00kmdT4mZNnAXUykOGb3gZAIMzG8RpEAbedBYkVwggAeXr9/WuV213rmgrOLu+a2FYqsOWgHWMsSV5lGu4rpiSe4buwAVGcENmByiZB3YyBuKtcomev8AP/tVNieL2bF28910tIi2wWYhZZs7EfrGAum9BDw3ZX+8XLr6ywI0jQwW2aN53HStS4xjv0e+7KxVg0DKdZgSNPvB0q2vY/DYkt3KXFABJus91VH+QGR03AjqNK4fsurIG6Ahlki5bYgzBuLqAdQSwG+9BsXZDi1zE4bvLuWcxAyjoAInoTvtApVthLisilIykCAI08tNo2+Fc0GWlKUClKUClKUClKUClKUClKUClKUClKUClKUClKUClKUClKUClKUClKUClKUCtOxnYO3isfcxN5pAKqihRpFtZOY66z02+NKUG1YLApZQJbUIo6Af1NdreGVSSoAJ3jSfMjqfOlKDpgsILakCNWdtP1mLfnSlKD//2Q==">
            <a:extLst>
              <a:ext uri="{FF2B5EF4-FFF2-40B4-BE49-F238E27FC236}">
                <a16:creationId xmlns:a16="http://schemas.microsoft.com/office/drawing/2014/main" id="{DAE06A67-0261-4180-82DE-52443B3B7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42963"/>
            <a:ext cx="2638425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en-US" sz="1800">
              <a:latin typeface="Arial" panose="020B0604020202020204" pitchFamily="34" charset="0"/>
            </a:endParaRPr>
          </a:p>
        </p:txBody>
      </p:sp>
      <p:sp>
        <p:nvSpPr>
          <p:cNvPr id="62469" name="AutoShape 8" descr="data:image/jpeg;base64,/9j/4AAQSkZJRgABAQAAAQABAAD/2wCEAAkGBhQREBUUExQWFRUWGRgYGBgYFRsYIBoZGRcYGhkbGBgaHiYfFx4jHBcaIC8gJicpLC0sGB8xNTAqNSYrLCkBCQoKBQUFDQUFDSkYEhgpKSkpKSkpKSkpKSkpKSkpKSkpKSkpKSkpKSkpKSkpKSkpKSkpKSkpKSkpKSkpKSkpKf/AABEIALYBFQMBIgACEQEDEQH/xAAcAAEAAgIDAQAAAAAAAAAAAAAABAUDBgECBwj/xABIEAACAQIEAwUEBgcFBgcBAAABAhEAAwQSITEFIkEGE1FhcTJCgZEHI1KhscEUYnKSs9HwFSQzguEWU3Oi0vEYNENUg5PCCP/EABQBAQAAAAAAAAAAAAAAAAAAAAD/xAAUEQEAAAAAAAAAAAAAAAAAAAAA/9oADAMBAAIRAxEAPwD3GlKUClKUClKUClKx2LmZQdp/nQZKUpQKUpQKUpQKUpQKUpQKUpQKUqNxPDvcsulq53TspCvlzZSRvEiYoKXj/a9LBCIVlmNvvm1tW7oWQl0qZkyNNNCTOlaZwPtjiBjbNzE3HAzvgsVZJhbN9mzWLgUaBXAyZvI661B4pwp8OzKcOM7JGJwqT3eNspqb+EY+zft+2U0YEk6zJoWxAuHu7a3Mcz2RbY2RLX8I3/lr1wie5xGHuqqHMPDprQfQVK1T6Ou1DYvBW++K/pCjLchgcxQ5SwI0mfaHQnwKk7XQKUpQKUpQKUpQKUpQKUpQKUpQKUpQKUpQcM0CTsKhcE4il+wl22SUYGJVkOhIMqwBGoO4rLxO4FsXGOwRyfgpNVfYm8WwSTuC4+TtQXtKUoFKUoFKUoFKUoFKUoFKUoFKUoK/jfBbeKtd3ckQQyOphrbr7Ny23usp6+oMgkV5Hw7gbYXHPawl28t1kuDGXWRcrlncC5buiDmzmFtqsBlIJJGvtla1Z7P28NctkMzs1wwXI5RluM2gAB0kSdeY7SZDQeIfRlZdyLjvZMiIWWdn1zM55QSSdT1UzEV6j2ew3dYa3aN17pRcpe4IcxtnHiBAnrE1EvYM9zlzNca3oWcKC4YkQcsDNB8PDTWo+J7Q4bCPeuYhxaVWEEjQhuoyiSSwYfDzoNlpXl1r6fcI+NWylu4bBkG8QQS0gLktxJHrB8B4+lYLHW71tblp1dGEhlMg/Ggz0pSgUpSgUpSgUpSgUpSgUpSgUpSg17t5xDu8DdVdbl1TbRRuS4gn0UEk+lYuxWIgXbJkFbjOoMao8GR5BpEdNPEVU9ssHZuY1O/RHUINHQOBOYSA2g6T6CrXhPZ/D4a6jWbdlGLZSbaKpylHMHKBIJCn4Cg2elKUClKUClKUClKUClKUGHGX8lt2ESqs2pgaAnU9BXbDXcyK22YA/MTWudqOLsLZthWGYsrAasUysSdWUKpA3DTrprU3s1xMvYt95o2wmNYJA20nTaguqUpQKwXcGrOrkSVBA101gnTY+yKz1pP0i/Sba4XbyoovYlgctsHRQBOa4RqFHhudNpmgy8X7WWsLNt3AyfWFVMutrOApCwZLTAB5iZjavNfpctueHm8xID4kBUOhtg97nS4ASCw7i1EzAEA1B7BcVxGJ/TcUXS5jsTmt2A4EM1q1ncKNjCFVVdtR4Vz2wwd29wsCwM2Hv4lL1u1zZ7F1rd39IsQRsH5gN9dt6DzTg2IVLozkqpKgnwAdW/KvT+E9qMRgbhNvNOhdeYBgdmdGAZSR78ftTo588vdlLtvGWsK8Z7ptAZTP+IwA/GvrnHcEsX0CXbSXAugzKCR+yd1PmKDUOAfS/hbxS3fnD3XIVQ2oLEgASPZkkb6a71vtfK/b3DLheOvbSVt2rtkosk5VItuYnXck19Tg0HNKUoFKUoFKUoFKUoFKUoFKUoNGv4VXvXnuM7MTfRZaQBbLFQFOiwE3H2jMzXXEtd/SMMUd1UZCQDCkm8yHMI15THyqHxm6wGInKES7d1gyc7EGTMbnwqXwXFXLlm2WCZVuIgMHNAuod5jr4UG+UpSgUpSgV1Dgkjw3rtVLgOJ5sbftSCAqEaa8vK8666kD4GguqUpQKjY7HpZXM58gAJJPgB1qTWtY+6bmIYEhchCJPjlzuQPemUAA15SdtaCFjbOIu53CBZ5rVsvMkkAm5ssnMOXmA5fOsfZ/i+bvExUhmhUUQFPMzKEymFaGXePZHnVr3lyXlQ2XUZWiYZXAE7k6DwGUCvPsRxJkxJUZVHNJLAAe02YkaKA2RvLJ5Cg2rtn9Ii8KwytcKXL7/wCHZDakfadxsB1ManQeNaB/4jr3/s7f/wBrf9Nev4K3h8baW61m28j37asfvB01n41jv9hcA/tYLDH/AOBB+AoPLsD9OOIxSXV7i3ZyqIZXZmktsJETAbXpvpuKzsz9GF/itw3sQzW8Oxln967rMW53H655fAOZavYcN2B4fbbMmDsKfK2vrttV5cuKiySFUbkmAPj0oPK17L2bOHxSoq2LGGxjXVuAsXstaw+HyNbABLktOYE6gnrFO23C7mKUW8JeuNmYXi7MttbKGy6MBEObjtcFwiPEGNqv0s3LjYkYd3AfE96rrlCOGw9pCpc6kBwx5AW0BBG9ZMTj1QZLIHISGPtFDOoAjTXr6mRrAeednPosTC4i3fuX7ly7bZbiwgAzAgicxMgeusV6pY49ellKKQMuVycuhE6opaYkdQN9o1oXzFjJIMwdcxMjQ+RDQNenma72rscjHQ8pWeUudToOrSfi3lQePfTPhivGMzMGNxLLkgQOqaD/ACDqa+ieBKqm6i6AOGVROUI6hlKDoDzTGkhq8y7RdgRxfidglzZt2sPleBzN3d5gAk7e2OYz6GvROH4gWu6zmDAsEs0k7G0WPiZI9X86C/rFicSttGdzlVQSSegG9Za036SOLnCWkuEyjsEa2dpH1iOCOYFSnSQRuDQZL/bYozu9t1tplVV5Vl2k5Xe4QoYCORSSubm2IXY+GYprtpXYKM2sI4cAeGcaE+Maeu9aTwbtM2IssllmYZGAe1qwaRqoKvliZ5l2nRiZraOy/CDYtHOE7xzmZkDgtpoXzknNHoPACguaUpQKUpQKUpQKUpQecdph9RivO4/8WsnZBv7la/4q/wAVK69pR9RiP+Lc/iiuOyJ/udr/AIo/irQejUpVFx25e75RZcqVttcKgKQ8OggyN4mII/MBe0qBwXjKYm1nQiQYYeDD8ogjyIqfQK0nAXoxiXFKwzsMoYloc3OYrGUSwnSWjLO4jcMbcC23YmAFYkidIB1010rz61iQiYVixyreU7H7Tg8sTJ16UHo9KVW8X4z3AMIXIAJggBVJIzMd4kawDG+1BZVpGBKsXW4YvFh3wYDVwFVjzAq6aEjTRSoEEECTdu38WAAw0zFlRiogQAGg6kydC3uzArBaNoIbN63lgzJjQmDpOinQdR8aDgYA5SVuXAPBWce1yLA7wiVInbrPUiqHjnZRWZrly7dcAtAYiFAkRzEloYeGunpV5/ZluT9c8H7LMffDEGMw1XlEdPnWucawmGS4qvdZhAhGeSxBHs25zt12Q+nWg37sUT+hoNMonKR1WZn1BJWeuWetXtazwB2sWrK93dFs5lylZKyGdTlEkAAZT5sK2O3dDCQZFB2cmDAk9Bt9/StMwuFNx0OIDOzO1thc5sjwW9mctvlgqV3BB0mt0qp4jaKu2WMzrmWdu9tjSf2lMeiUGKzZZgoaELIwIUyQwiMrdQBAGlVfF8MpbvFGbvAASPtLAbbc6L8j4VKx+PtrJe5HMlxApkqYh103B1Ovj6VWf2n3ilkt/Ud4zHaS082XXQyTy/jOgdThgAucjmt5SqiQx0jQSRoOvRzWX9FbNmy8qgEghcxIgSRm0ExBgmRVLxvtngsGjE3biq4ITJafMbkAg6wpEN9obHpVr9H3FE4hhjfsZkGc22L6sSmobKCVB5wevTeKC6xPBYTOhYX2AQTcaFzMGYcoiNJ0HSu2D7KKB9a5uHwHKI8NyxHq3wqywfDAhkvcuEbF3Jj0Gw9d/OplArVO3CJf7nCkAl3DmZhQvskkbcxB8wrDqAdrrVeJo73r7ZcttDZUGDL3NiR+qouBZjUk/ZoLjgvZ+zhFy2lImJLMWOgj3iYGmw0qyrhGkAjrrXNApSlApSsOJxaWwC7BQSAJ8TsKDNSqDinacKLi21LMhVc24BYrJ02gMInfWAY1kN2lt92WQ52CZ8o3PLmiD1gUFvXU3BMSJ8JrX14rdN8v/wCiEUFJHtkEmCPsgGdapuGcQu3b05yGNssoICLPJyTqWh2g9ZB8YoOnG0BtXgf99d/iLXXs9ZyYZB4XE/iLTHZjZuZ4zG7dBjae8XbyrmyP7ofCfzT+dBu1zHqu5EaayIE+Ota5x7GK2JXKwIFl5ykH313+Vc8BW21u4rZdHTNMbGI+ZFVlu0BjL2wC2nA+Fygkdh+K2rVh87wS4IEE6d3bHQGti/2msfbJ/wAjfyrSsBgWUBACTCH520NZraFtgT/WtBs2L7S2GR1l9VYTkYbg+Vabjny4e23RLxB/evVlxJm20HdWg/AwahY+2f7OTxN9QSZ8W/nQb9/tVa8H/dH86iWeMWmU3rjrmgLlGhUAzqDqPa3Jj0qiv2yrMp3BI+RqJiwIBIX2lEkTEsJIG5I3AG5AoNmTDAWUNhpRgxYW2EGYO0xO8wRv1rBwrhSYcPCkhmmGDQRplkQSWGusTE77Vk7O3cqwEYgiADExpJYQBJ3J+etWNzEAm2FRuaSJAgLMEt89vvoKHiPAsK4c3EskvIthruUg5R7JMQc3jFc4Ds8mEg93aw6ncowLN6vGZj5CrlsKhvXCNSFVTB1GpMT8Np/GqviHZ537zI6q5/wyVkACOXLsNjrB16b0Fha4siryjTbM/X+fpv5VzhsWzO1wOFkKApWc2Ut03E5iJidNtDVD2c4M8fWFy7e0znMwGvU6KD0jwECrjiKCxbbWFXYSFLPm0XNuxMbfcaC4scYsuNLiz4FgCCNCD5g6VQ9uOLhEtC06m/mLWwZZYylXe4Aw5VD9T7WUda13F4pbSM7eLEAHcszNlBPrudgJMAGqBbxZix3YySOWSuwBPsIkwCfZkmDcfKoV3afF3bhhrjXN1jQCTOiogC5o1gDTMJqzwWNLWxIKuIzKwjWAQxG2uUGfAXPCKm2eDZirNpl2gQQPBB7g8zLHcwa0Li2NfBcWuZ2Js3coOaSFVoKn0VtD4jMOtBO+krCi5hWYaZClwfssxBHzuEf5K3L/APnDETw++n2cQT+9bT/pNa5xyybmGu2+uS4IOuoUsB65l+bnwqg+iLt+eG32sNl7rEFOYzyuByzroDMHw086D6cpWuWu1p9638j+RqVb7U2juGHwn8DQXNQ+MWi1i4FEsFzKPFl5lHzArmzxa0+zr8TH41JziJkRQRuGYgPbBXbp+zuv/KRVbjOPdxiVtXGXK2Zwx0hAp084YGT4FfM1X8F4i/MlsqEytlcrORkJiRIzL3Xd6aEec6UHaW53t3CPdVrmfK5uJAOFz3US0cshioLMG31UEjQQHpVt5APj/WvhSseEwwtoqCSFEax+QArmg6YrGrbjMYnb+vUj51ruKsPcOZ0Ny4VzqnIyowOUgAggmCxkzvVrxuwGazLKBnggmJ2PLpvKiqHA9oL03c5jKoIkbGVUGDtIYT6UEu1wRCzDqShLDZ0twCoX2c3KM0DSfgIDYAG4mZAl0tC8oGnuaAnKYMeHWatFuZThjaiLjMXIkjmgtuTEtPyrtx9WV0dFQvnEFh4Ix1MSBQa/xO2gOUMiRJ5G1bNytyrLSRIkx7WhqWOCo7XUMAWVleYkDMskBgZA0n4VY4jh/eYVV0zg5m88oYwDGxqXewQCXiAoJttJCkE8mk6nxoNcx9krhnMyFvuJmdM6mZO+lZuGKGwhLexmEnbQtan8a6cD7vE4HuO8ALXCYDLmyzMqDMjSNvGpWLCWeH3U7wE7gMwzRmUagR1B6bUEa9wi0lwWl7wG4p1DCIDudRGpGWpOC4ZluvzZs1h9d5i5FZ7WHSMPfZ4VEVSTtLpKmekm4KsxhpYsIKhCsDrmbNIM6UFVwXEG3ccspCKiOXg/7lJHwABqBwrHWwv6Q7xqU8iSjan5DbrVtxz6qypQRnZVZSxMgoykTPhHyqJfwCWWtYdlDo6u5knRlUkFY/rWgp8XbULlUkspZHHhExBG4NclM/CpI17x9uhCmD929W+PuJew9l4yd69sMQFkDMQdY1MHrXOH4fcS33AabbSGkLOuh1AHw9KB/Z4L4g3A0rqsED2s5nXfYVTPbDRPQyDsQehBGoPmKusLxjvLdy5dGVUYW7jKYkBnUGCDO461EnBs0Jfua6DkDAkmAAcu9BHGPvRGddozZAHgwfamJ0GoX79aiKy+7cYQZGW62jdSIbQ+PxmpjWLZa5bF8K6gylxMpPLPIQ2VvhWmX+OE4ZEtpbSNntoqkoo01Gs7SfKg2037wJdL9wXNYOYZZjTNbjIROvsz51a2e1AQEsrBiYFoLmmZMqwEGSSSSwjrFUHDJ7sAydz7DaS7jUgR0qXl21BzCYG41Ig+en30E3G9ob1zRALA6sG7xj5ISoCepBPgBoarbpAl3dmyg8zuz5V3MFiYHjVBxHtNdt33traVgh3LEGNNSI03ip3DeJnEK6umT2VIzTo6XDOwjRP+agr+I95eclhktoCwLSAFG7Mem2w5joB1arThXDQihmHOYOsaeA000nYaCTG5LZMExVjbbVgJB2Dr45ds3Q/yIFZsMoQtbBkJGTztsJt/ISvqhoM9ecfSf2dxGJv2jYtlx3cMRG4YmJJHQ7eVeiFiWKhS2g28SwQD5svzq8w1sX1N8jKvdKV8vq+adNd99KDzLgeCvmxbF9GS6AEYN1Keww8cyAiR7wM715BjrGU+hy/LT8q+nsZwtQiwQXRWuco/xFFwk5T9oAZh5qOk15TiPopvvcZnezbsG4WDKS7ZGdspAAAECTqdlPxDfOyWCvnC2kvEd6trM+aRAWIBImWAIBPiDV3d4Yy20fUliBlA1ltq6cLuKlu7bu6MyMqsd9V9k9AdKsrFjXD3CwK+zJ8FDkTPXagqsfhDZjOy+zmI1BA0iZ9fuqBjcaRZuFG5grRB2JEfia2DC4IYhg1zNcyrklQTs06naY036VO7QcHW5h3YI+YahRqTzh2AA3J2j0oNVa3+jphrmXMpv3DJ6C8lxFn1U2R8TXPEOFnGrg7t0WlS3ca8125CuuHD5khgBOfKCZjRgTsZm8Yt3Hcg2Q+RMxsyMoAKkqxkZoUodNyANsxrjEsblu5nUu1y02S5m1U8uS2umQBzAIUDTfNvQb4rSJGxpXTDWyqKGbMwABY9SBqfjvXFBzdw4aCRqNj4VQcV7OMxuMjSXUKZ10BB+PsjX7jWx0oPOcNxK9hS1sjKRrDCQCY5kPUGN/wNWmP7UCUOXQ5H9AQQw/1q84/wEYlBrlddVb8QfI1oDW2QmJF1G1WNoBmT8ukEGg3XjF9rdmyUPtMqmfsshEUx+MujEPaRc6takiQMpiARJE7jSseMxAuWmtNHIltx8tf68xWTgCm5kutE5Mv7pEH1igpey2EINqZ0JB+ANWmMw5BA10k7+Dt/Kp/DcF3QXMstqemmp8+uapNywrGCeaGIHkSdfmaDT7WL73hggQc+HX91bKz90xW4W0yZR6L8BAqg7O8Ly4Tu3Ug510OkZQvj5rV3/aKNnE62mGaREdflFBC4ZxMXlVWEMDA89418Y6VKxuCS46MSZUEDT7YgSfWqri/D+6ssbeYsxVoUHoYJGUSNIrjEcZe26pEhrdkgkGQ8+fptQV2A4c4dlmBbtrcIYEhim2kiD5+tWWF7TORnayxVoI020AOU+8N42q0uYfmZjubbrEAab9DrWt4fgTXe7gj6tbXKfDO5aD0I8KCz4fesXWazaRrbE52JGsq4aTPXNXGGSziDebEWbQ7t8gcDKSZI1Ya+HXrUprIHEgQBzWddOoY6z46D5VgxfDCLBQLBd2ZvOGLeO+3yoI1jhmGuPds93DLnCzcuEGNJ1bQ6jT5VoYwS4Zb9m7zXLa92uXYtkMkyNto2r0CxhymOc9GJYH1uJH3isGMwi4m/dw1z2WbMrrGZeWYBIOhE/fQV/AOJOllO7ALOUBEn2e8ugzp+tO9bFgsSMP3uYEZ7jMskCS0kCdhMdTVHxPNavkoJFpLaagGQCu4qRcvHEugURbgOVIG4zKdR60GucTsL3fF7r8xjDSfUhjHlr91TbmCzY+77ucWbkaaQmJQDzGVAKicZ4PdZMbZXTvEs6bTlt6T0AmJJgCKt3Uf2kGkgGzbjlJ2GMOgG+/Sg68T4SAi3wWVrJkgiQUPK5DjQhdHiAfq9qw3MIc9s7HN3Jnotw5rf7twlR53qtxxpIYXJFvZsxktmkEZEIAEHqTvtWO1w/vbGWd1yZ+ugm3c9drnyoODwl2uJ3SsEXLmJ0LEX7Lk6wQIQ+sdNq54cLq4a3ks3HD24MMoGxGoJn7qkYLtWXQyjh0UZgqqVDAAPPvaPI9INbFgcRbdB3RUqOi9PKOlBpFnhmKhAbb8nsnQka+M+dZ7zW7TjD37eUXAcswUIaPq95B3UKJOUtFbxUfiGAS/ba24lWH+oInqCAR6UGnX+G3Eu93mVw2RUu3JDbEKtzxYjTNsxWDDe1a4Xsoxy99czKuyLIA+P+k+dQCrAPh72uUHLofZYEwsa5GCkhdSMhCnNbXNddnOJM6d3cMugEMY+sTo+mhbo0aSJHKyyFvbtBQFUAAaAAQAPKu1Ki8UxJt2XZfaiFHi7cqD94ig1ZcNbxdzFlGVnZu7KhgxXICodlnl11E9BImdIfCrX163GbKrWvqFTVluXAbjEDYkFLlsDotsj3zV5iuz9q4Q7rLobdq1cWVdQpAYq6wRJLSJgwJBqiwOE7u5YZR/h3EC+SZ7qsD4yuK+YnpQb5hy2Rc8ZoGaNpjWKVkpQKUpQKpeO8BW6GuIv12TLIMZhI0YbGrqlBovBme5i17zqpBEAcoUiDHyracBglW2ybwWG1au/EWw+Md3UkhrkLtytBEfGa2nhGOF62XiMxJgnWNvyoK/gfETdQKwJZAoJ8RmWCfMRr6VzxDDB79k8y5V91mGnX2d61jhfFDbvq2yzDehI/Det6/RwzgnUhIn56zvQZGAgRO/mTsfGtZ7R2cuIAXTvLd4vGmaFMZvGBVpa4kf0t7JBI5WWOnIM3w1/GsHaR0D2WddGzqTqCAQDpHnuOooIHAuJM2EuAzNpTlYeBUkT6Zah4viCXVUMAS1pMrjfPqCpHhm+VTOD4bJh8YBOgYCTOgDgVXcC4I9xgwAKqwmWj2SpOkedBO7OY+6zXFuOSiWyRIkjUA67keVX/D3Dksp5SFII6jM0f15monCrdu69x7baMMjCNVJmZFRLWCuWVZFcyty3zDTTISdNdJO3Wgz8UxGS7cuIQSlgwd9RnOo61Ht8fuDDrduAMS7LERAyEg/PSonAcS123ctPquUwTuAYBAPhzbVacb4aEsKqDQMW8fKg6cQxuZLBddLmbPl3EMpEEjxG1R+KTZZb6SeaJbWQAR+FWnGMF9Use6enma4/Ru8sKp15v/yaDnD4QXrJdgFNwknXbYD8J+NZLFtUsi0rHk5SYYCeskes7isPFMV3Kga5A4UwBIGUNoCIOtV+EvTiL/MzC4IAAEHTKCRuD50Ei7iBkc21V2t5jrsCrAHkAgHqDqfOsWNw1u8zksRdFsAadIYiD11uN8xUnD8JNk4hvtK0H1k1j4FhlaSyjvBAzSZIB9Y2FBS4PDNky7B0JiPeQzPloI0qXh+L9zabkH1a2QBmjMdFPTTlj5Vd4riOGUrmddCRoZiRrIGo2rR8XikaAdgWzGd5clYnbSKCZZ4iExDXcgKXsuZc2x1DxHjCnXTUio+Fvql92UMCWMZbmQ6nQEQQa4wXDLt4ju7bFehIygfE/lW6cC7PLYBZgrXWMlso08gd4oJPCHulD3og9JgGI6gafHT0qfSo+KxyW4zkieuUkaeJAgfGgjcX4d3gDqJdJgTGZTBZZ6HQEHoyqelU/dm2y3beo9oRpMjUR0DgRHRh+qoq2v8AHbOUxfRD0J/kYmql+OEHKjYe9JJhTdk6yYVEudddDvQbNauhlDDUEAj0NQ+MKcgYEchDAETJ2XqOp+ceFQeA43EPcYXLPd2gJU5SJYnWMzBo12KD16VYcXH1R/aT+ItBVJx1ghZkTJZd1uEGINuQzAHQD3oJ2J6jXtwHhjOBeurAIm2mvKCSwLCYzwRO/gIA1qUwBdr9r3b124QCSA1y1dL5Gj3XTQ+SGtt4fj1vJmEggwyndWG6sPEf67Ggk0pSgUpSgUpSgi4zhtu7/iIG8+vzGta9xDsiy62YcfZckGPAON/jW10oPL8Tba0cly2bbE6E7EeCnY/Otj4P2qS3aVbmYldAQvQbTrW0YjDLcUq6hlO4IkfKqu92Rw7bKy/suw+6YoI+AupexXfoeUqV10MjL09Pwqw4rw0X8nNBUz6zpVVf7EKfYukDqGVWH3ZT99RrfZG/bbNbuqSP2k/DNQWPALYY4kHZrjfLUVP4fgAmcDQFyQPKAK1bEcCxyEshBkye7u5SfgwUffWCeIrplv8A7yn78xoLnsvYKNeBBH10beRP5irzGOqDM2glQfjoPxFavw25j7bEm2zg6kOV1MAbzPh8qycXv4vEJ3f6OVEgk5vDpQW3DOELZutl1VlMfAiRVnft5gR0IIj1rS+H8Kx1s8vL6nNv5H0qbiOBYy9HeXhoZGgH4Cg2fEXVVSXIC9STAqo4h2js2UHdlLhn2Q40EHXr/RrDZ7LM2l687j7OYkT6HT7qsrHBbCaC2vxE/jQVdjjVvFLlfKmsjnG49YrFi+LWLCfVOjXFyiPQ6/nWwDBWyNbafFBWNuDWDvaT90UFC/almyxlAIgj2pPl1is/C8biDMYaAdmLZfmDJq9s4JE9lFX0UCuxv7gAkj9UifiRFBScP7IIpL3ediZy+6NZ9W+NW64a2AQi25HkND5xtXFrHSQCjg+a6fvbVkt3NfYIMnWB06yKDIkxrE+VdqVFxl5l1GXLGpJAg/GB99Bxe4gnMobmGmikwfTrUBmxEaFn/wAq2h8ySR8jWe19cYbvIiZhcvwYDWpWE4elqcgid9SfxNBhHCwwGcvMagXWieolcs/Ku+F4RattmW2ob7W7fvGTUo3BMflQNP8A2oO1R8fblIHip+TA/lUiovELSsozFtwOVivtECdKCEcDnF5Acrrczo3gxAZW8xJIPiJFRcNizdxANpclxABiATyncBRHtMNSH8NNZgarxHi2IGKvIl1gFYITqTGcKoJCzJLGI038a3LsqV/RxrzZmL6yxJYwWnWYjfwFBc0pSgUpSgUpSgUpSgUpSgUpSgUpSgUpSgUpSgV0J1H8/wAq71xFByBSlKBSlKDG1szOYxERp8/GuyLA3J8z/pXalAqie8L99haY5kiS2wB2NsFZYHxBAnrVtjEYoQok6SCYkTqJ6aVXYjhNy4+YvkkZSE6IDOUMddSdwB+RDPhsKynM+IZoMEcoWdNDoT1HXrVjVJb4AVAhlPUggxM66TJ00kmdT4mZNnAXUykOGb3gZAIMzG8RpEAbedBYkVwggAeXr9/WuV213rmgrOLu+a2FYqsOWgHWMsSV5lGu4rpiSe4buwAVGcENmByiZB3YyBuKtcomev8AP/tVNieL2bF28910tIi2wWYhZZs7EfrGAum9BDw3ZX+8XLr6ywI0jQwW2aN53HStS4xjv0e+7KxVg0DKdZgSNPvB0q2vY/DYkt3KXFABJus91VH+QGR03AjqNK4fsurIG6Ahlki5bYgzBuLqAdQSwG+9BsXZDi1zE4bvLuWcxAyjoAInoTvtApVthLisilIykCAI08tNo2+Fc0GWlKUClKUClKUClKUClKUClKUClKUClKUClKUClKUClKUClKUClKUClKUClKUCtOxnYO3isfcxN5pAKqihRpFtZOY66z02+NKUG1YLApZQJbUIo6Af1NdreGVSSoAJ3jSfMjqfOlKDpgsILakCNWdtP1mLfnSlKD//2Q==">
            <a:extLst>
              <a:ext uri="{FF2B5EF4-FFF2-40B4-BE49-F238E27FC236}">
                <a16:creationId xmlns:a16="http://schemas.microsoft.com/office/drawing/2014/main" id="{1EA56D22-B2B9-44AC-BA2F-C38D387299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-690563"/>
            <a:ext cx="2638425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en-US" sz="1800">
              <a:latin typeface="Arial" panose="020B0604020202020204" pitchFamily="34" charset="0"/>
            </a:endParaRPr>
          </a:p>
        </p:txBody>
      </p:sp>
      <p:pic>
        <p:nvPicPr>
          <p:cNvPr id="62470" name="Picture 10" descr="http://c3e308.medialib.glogster.com/media/b2/b2cf14c9e4fa81b3c13290e38781d8ea076460a5af6bebc69c25e2a6315c153f/mixed-economy.gif">
            <a:extLst>
              <a:ext uri="{FF2B5EF4-FFF2-40B4-BE49-F238E27FC236}">
                <a16:creationId xmlns:a16="http://schemas.microsoft.com/office/drawing/2014/main" id="{F3250E31-E510-4047-AC8F-9C1225D9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96950"/>
            <a:ext cx="46386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2" descr="http://drpinna.com/wp-content/uploads/2010/09/Supply-Demand-photo.jpg">
            <a:extLst>
              <a:ext uri="{FF2B5EF4-FFF2-40B4-BE49-F238E27FC236}">
                <a16:creationId xmlns:a16="http://schemas.microsoft.com/office/drawing/2014/main" id="{936D1848-D8DC-475C-B7CA-23C21B83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98588"/>
            <a:ext cx="2608263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24274&quot;&gt;&lt;object type=&quot;3&quot; unique_id=&quot;24278&quot;&gt;&lt;property id=&quot;20148&quot; value=&quot;5&quot;/&gt;&lt;property id=&quot;20300&quot; value=&quot;Slide 1 - &amp;quot;Unité 3 La vie dans l’entre-deux-guerres&amp;quot;&quot;/&gt;&lt;property id=&quot;20307&quot; value=&quot;327&quot;/&gt;&lt;/object&gt;&lt;object type=&quot;3&quot; unique_id=&quot;24279&quot;&gt;&lt;property id=&quot;20148&quot; value=&quot;5&quot;/&gt;&lt;property id=&quot;20300&quot; value=&quot;Slide 2 - &amp;quot;3.1 L’ordre du jour  Le canada dans les années 1920 &amp;quot;&quot;/&gt;&lt;property id=&quot;20307&quot; value=&quot;342&quot;/&gt;&lt;/object&gt;&lt;object type=&quot;3&quot; unique_id=&quot;24280&quot;&gt;&lt;property id=&quot;20148&quot; value=&quot;5&quot;/&gt;&lt;property id=&quot;20300&quot; value=&quot;Slide 3&quot;/&gt;&lt;property id=&quot;20307&quot; value=&quot;328&quot;/&gt;&lt;/object&gt;&lt;object type=&quot;3&quot; unique_id=&quot;24281&quot;&gt;&lt;property id=&quot;20148&quot; value=&quot;5&quot;/&gt;&lt;property id=&quot;20300&quot; value=&quot;Slide 4&quot;/&gt;&lt;property id=&quot;20307&quot; value=&quot;350&quot;/&gt;&lt;/object&gt;&lt;object type=&quot;3&quot; unique_id=&quot;24282&quot;&gt;&lt;property id=&quot;20148&quot; value=&quot;5&quot;/&gt;&lt;property id=&quot;20300&quot; value=&quot;Slide 5&quot;/&gt;&lt;property id=&quot;20307&quot; value=&quot;373&quot;/&gt;&lt;/object&gt;&lt;object type=&quot;3&quot; unique_id=&quot;24283&quot;&gt;&lt;property id=&quot;20148&quot; value=&quot;5&quot;/&gt;&lt;property id=&quot;20300&quot; value=&quot;Slide 6&quot;/&gt;&lt;property id=&quot;20307&quot; value=&quot;343&quot;/&gt;&lt;/object&gt;&lt;object type=&quot;3&quot; unique_id=&quot;24284&quot;&gt;&lt;property id=&quot;20148&quot; value=&quot;5&quot;/&gt;&lt;property id=&quot;20300&quot; value=&quot;Slide 7&quot;/&gt;&lt;property id=&quot;20307&quot; value=&quot;344&quot;/&gt;&lt;/object&gt;&lt;object type=&quot;3&quot; unique_id=&quot;24285&quot;&gt;&lt;property id=&quot;20148&quot; value=&quot;5&quot;/&gt;&lt;property id=&quot;20300&quot; value=&quot;Slide 8&quot;/&gt;&lt;property id=&quot;20307&quot; value=&quot;345&quot;/&gt;&lt;/object&gt;&lt;object type=&quot;3&quot; unique_id=&quot;24286&quot;&gt;&lt;property id=&quot;20148&quot; value=&quot;5&quot;/&gt;&lt;property id=&quot;20300&quot; value=&quot;Slide 9&quot;/&gt;&lt;property id=&quot;20307&quot; value=&quot;346&quot;/&gt;&lt;/object&gt;&lt;object type=&quot;3&quot; unique_id=&quot;24287&quot;&gt;&lt;property id=&quot;20148&quot; value=&quot;5&quot;/&gt;&lt;property id=&quot;20300&quot; value=&quot;Slide 11&quot;/&gt;&lt;property id=&quot;20307&quot; value=&quot;374&quot;/&gt;&lt;/object&gt;&lt;object type=&quot;3&quot; unique_id=&quot;24288&quot;&gt;&lt;property id=&quot;20148&quot; value=&quot;5&quot;/&gt;&lt;property id=&quot;20300&quot; value=&quot;Slide 12&quot;/&gt;&lt;property id=&quot;20307&quot; value=&quot;348&quot;/&gt;&lt;/object&gt;&lt;object type=&quot;3&quot; unique_id=&quot;24289&quot;&gt;&lt;property id=&quot;20148&quot; value=&quot;5&quot;/&gt;&lt;property id=&quot;20300&quot; value=&quot;Slide 13&quot;/&gt;&lt;property id=&quot;20307&quot; value=&quot;367&quot;/&gt;&lt;/object&gt;&lt;object type=&quot;3&quot; unique_id=&quot;24291&quot;&gt;&lt;property id=&quot;20148&quot; value=&quot;5&quot;/&gt;&lt;property id=&quot;20300&quot; value=&quot;Slide 16 - &amp;quot;3.3 – 3.4  L’ordre du jour l’économie et la grève de Winnipeg&amp;quot;&quot;/&gt;&lt;property id=&quot;20307&quot; value=&quot;333&quot;/&gt;&lt;/object&gt;&lt;object type=&quot;3&quot; unique_id=&quot;24292&quot;&gt;&lt;property id=&quot;20148&quot; value=&quot;5&quot;/&gt;&lt;property id=&quot;20300&quot; value=&quot;Slide 17&quot;/&gt;&lt;property id=&quot;20307&quot; value=&quot;335&quot;/&gt;&lt;/object&gt;&lt;object type=&quot;3&quot; unique_id=&quot;24293&quot;&gt;&lt;property id=&quot;20148&quot; value=&quot;5&quot;/&gt;&lt;property id=&quot;20300&quot; value=&quot;Slide 18&quot;/&gt;&lt;property id=&quot;20307&quot; value=&quot;379&quot;/&gt;&lt;/object&gt;&lt;object type=&quot;3&quot; unique_id=&quot;24294&quot;&gt;&lt;property id=&quot;20148&quot; value=&quot;5&quot;/&gt;&lt;property id=&quot;20300&quot; value=&quot;Slide 19 - &amp;quot;Le vidéo: notes&amp;quot;&quot;/&gt;&lt;property id=&quot;20307&quot; value=&quot;380&quot;/&gt;&lt;/object&gt;&lt;object type=&quot;3&quot; unique_id=&quot;24295&quot;&gt;&lt;property id=&quot;20148&quot; value=&quot;5&quot;/&gt;&lt;property id=&quot;20300&quot; value=&quot;Slide 20 - &amp;quot;Vidéo:&amp;quot;&quot;/&gt;&lt;property id=&quot;20307&quot; value=&quot;340&quot;/&gt;&lt;/object&gt;&lt;object type=&quot;3&quot; unique_id=&quot;24296&quot;&gt;&lt;property id=&quot;20148&quot; value=&quot;5&quot;/&gt;&lt;property id=&quot;20300&quot; value=&quot;Slide 28 - &amp;quot;3.5 Le krach boursier en 1929&amp;quot;&quot;/&gt;&lt;property id=&quot;20307&quot; value=&quot;354&quot;/&gt;&lt;/object&gt;&lt;object type=&quot;3&quot; unique_id=&quot;24297&quot;&gt;&lt;property id=&quot;20148&quot; value=&quot;5&quot;/&gt;&lt;property id=&quot;20300&quot; value=&quot;Slide 30 - &amp;quot;M.    D   É  P   R  E  S   S&amp;quot;&quot;/&gt;&lt;property id=&quot;20307&quot; value=&quot;386&quot;/&gt;&lt;/object&gt;&lt;object type=&quot;3&quot; unique_id=&quot;24298&quot;&gt;&lt;property id=&quot;20148&quot; value=&quot;5&quot;/&gt;&lt;property id=&quot;20300&quot; value=&quot;Slide 29 - &amp;quot;Le Krach boursier &amp;quot;&quot;/&gt;&lt;property id=&quot;20307&quot; value=&quot;387&quot;/&gt;&lt;/object&gt;&lt;object type=&quot;3&quot; unique_id=&quot;24299&quot;&gt;&lt;property id=&quot;20148&quot; value=&quot;5&quot;/&gt;&lt;property id=&quot;20300&quot; value=&quot;Slide 36 - &amp;quot;La dette de la PGM&amp;quot;&quot;/&gt;&lt;property id=&quot;20307&quot; value=&quot;388&quot;/&gt;&lt;/object&gt;&lt;object type=&quot;3&quot; unique_id=&quot;24300&quot;&gt;&lt;property id=&quot;20148&quot; value=&quot;5&quot;/&gt;&lt;property id=&quot;20300&quot; value=&quot;Slide 31 - &amp;quot;Une économie mixte&amp;quot;&quot;/&gt;&lt;property id=&quot;20307&quot; value=&quot;389&quot;/&gt;&lt;/object&gt;&lt;object type=&quot;3&quot; unique_id=&quot;24301&quot;&gt;&lt;property id=&quot;20148&quot; value=&quot;5&quot;/&gt;&lt;property id=&quot;20300&quot; value=&quot;Slide 35 - &amp;quot;Protectionnisme&amp;quot;&quot;/&gt;&lt;property id=&quot;20307&quot; value=&quot;390&quot;/&gt;&lt;/object&gt;&lt;object type=&quot;3&quot; unique_id=&quot;24302&quot;&gt;&lt;property id=&quot;20148&quot; value=&quot;5&quot;/&gt;&lt;property id=&quot;20300&quot; value=&quot;Slide 38 - &amp;quot;Récession – le chômage&amp;quot;&quot;/&gt;&lt;property id=&quot;20307&quot; value=&quot;391&quot;/&gt;&lt;/object&gt;&lt;object type=&quot;3&quot; unique_id=&quot;24303&quot;&gt;&lt;property id=&quot;20148&quot; value=&quot;5&quot;/&gt;&lt;property id=&quot;20300&quot; value=&quot;Slide 34 - &amp;quot;Exportation&amp;quot;&quot;/&gt;&lt;property id=&quot;20307&quot; value=&quot;392&quot;/&gt;&lt;/object&gt;&lt;object type=&quot;3&quot; unique_id=&quot;24304&quot;&gt;&lt;property id=&quot;20148&quot; value=&quot;5&quot;/&gt;&lt;property id=&quot;20300&quot; value=&quot;Slide 33 - &amp;quot;Surproduction&amp;quot;&quot;/&gt;&lt;property id=&quot;20307&quot; value=&quot;393&quot;/&gt;&lt;/object&gt;&lt;object type=&quot;3&quot; unique_id=&quot;24305&quot;&gt;&lt;property id=&quot;20148&quot; value=&quot;5&quot;/&gt;&lt;property id=&quot;20300&quot; value=&quot;Slide 37 - &amp;quot;Spéculations&amp;quot;&quot;/&gt;&lt;property id=&quot;20307&quot; value=&quot;394&quot;/&gt;&lt;/object&gt;&lt;object type=&quot;3&quot; unique_id=&quot;24306&quot;&gt;&lt;property id=&quot;20148&quot; value=&quot;5&quot;/&gt;&lt;property id=&quot;20300&quot; value=&quot;Slide 40 - &amp;quot;3.6 les années de désespoir&amp;quot;&quot;/&gt;&lt;property id=&quot;20307&quot; value=&quot;353&quot;/&gt;&lt;/object&gt;&lt;object type=&quot;3&quot; unique_id=&quot;24308&quot;&gt;&lt;property id=&quot;20148&quot; value=&quot;5&quot;/&gt;&lt;property id=&quot;20300&quot; value=&quot;Slide 41&quot;/&gt;&lt;property id=&quot;20307&quot; value=&quot;355&quot;/&gt;&lt;/object&gt;&lt;object type=&quot;3&quot; unique_id=&quot;24309&quot;&gt;&lt;property id=&quot;20148&quot; value=&quot;5&quot;/&gt;&lt;property id=&quot;20300&quot; value=&quot;Slide 42&quot;/&gt;&lt;property id=&quot;20307&quot; value=&quot;372&quot;/&gt;&lt;/object&gt;&lt;object type=&quot;3&quot; unique_id=&quot;24310&quot;&gt;&lt;property id=&quot;20148&quot; value=&quot;5&quot;/&gt;&lt;property id=&quot;20300&quot; value=&quot;Slide 43&quot;/&gt;&lt;property id=&quot;20307&quot; value=&quot;356&quot;/&gt;&lt;/object&gt;&lt;object type=&quot;3&quot; unique_id=&quot;24311&quot;&gt;&lt;property id=&quot;20148&quot; value=&quot;5&quot;/&gt;&lt;property id=&quot;20300&quot; value=&quot;Slide 44 - &amp;quot;Aujourd’hui&amp;quot;&quot;/&gt;&lt;property id=&quot;20307&quot; value=&quot;397&quot;/&gt;&lt;/object&gt;&lt;object type=&quot;3&quot; unique_id=&quot;24312&quot;&gt;&lt;property id=&quot;20148&quot; value=&quot;5&quot;/&gt;&lt;property id=&quot;20300&quot; value=&quot;Slide 46 - &amp;quot;3.6 les années de désespoir&amp;quot;&quot;/&gt;&lt;property id=&quot;20307&quot; value=&quot;396&quot;/&gt;&lt;/object&gt;&lt;object type=&quot;3&quot; unique_id=&quot;24313&quot;&gt;&lt;property id=&quot;20148&quot; value=&quot;5&quot;/&gt;&lt;property id=&quot;20300&quot; value=&quot;Slide 48 - &amp;quot;L’affaire Chanak&amp;quot;&quot;/&gt;&lt;property id=&quot;20307&quot; value=&quot;399&quot;/&gt;&lt;/object&gt;&lt;object type=&quot;3&quot; unique_id=&quot;24314&quot;&gt;&lt;property id=&quot;20148&quot; value=&quot;5&quot;/&gt;&lt;property id=&quot;20300&quot; value=&quot;Slide 49&quot;/&gt;&lt;property id=&quot;20307&quot; value=&quot;408&quot;/&gt;&lt;/object&gt;&lt;object type=&quot;3&quot; unique_id=&quot;24315&quot;&gt;&lt;property id=&quot;20148&quot; value=&quot;5&quot;/&gt;&lt;property id=&quot;20300&quot; value=&quot;Slide 50 - &amp;quot;Le communisme&amp;quot;&quot;/&gt;&lt;property id=&quot;20307&quot; value=&quot;403&quot;/&gt;&lt;/object&gt;&lt;object type=&quot;3&quot; unique_id=&quot;24316&quot;&gt;&lt;property id=&quot;20148&quot; value=&quot;5&quot;/&gt;&lt;property id=&quot;20300&quot; value=&quot;Slide 51&quot;/&gt;&lt;property id=&quot;20307&quot; value=&quot;409&quot;/&gt;&lt;/object&gt;&lt;object type=&quot;3&quot; unique_id=&quot;24317&quot;&gt;&lt;property id=&quot;20148&quot; value=&quot;5&quot;/&gt;&lt;property id=&quot;20300&quot; value=&quot;Slide 52 - &amp;quot;La grande crise&amp;quot;&quot;/&gt;&lt;property id=&quot;20307&quot; value=&quot;406&quot;/&gt;&lt;/object&gt;&lt;object type=&quot;3&quot; unique_id=&quot;24318&quot;&gt;&lt;property id=&quot;20148&quot; value=&quot;5&quot;/&gt;&lt;property id=&quot;20300&quot; value=&quot;Slide 53&quot;/&gt;&lt;property id=&quot;20307&quot; value=&quot;410&quot;/&gt;&lt;/object&gt;&lt;object type=&quot;3&quot; unique_id=&quot;24319&quot;&gt;&lt;property id=&quot;20148&quot; value=&quot;5&quot;/&gt;&lt;property id=&quot;20300&quot; value=&quot;Slide 54 - &amp;quot;Une reprise&amp;quot;&quot;/&gt;&lt;property id=&quot;20307&quot; value=&quot;407&quot;/&gt;&lt;/object&gt;&lt;object type=&quot;3&quot; unique_id=&quot;24320&quot;&gt;&lt;property id=&quot;20148&quot; value=&quot;5&quot;/&gt;&lt;property id=&quot;20300&quot; value=&quot;Slide 55&quot;/&gt;&lt;property id=&quot;20307&quot; value=&quot;358&quot;/&gt;&lt;/object&gt;&lt;object type=&quot;3&quot; unique_id=&quot;24321&quot;&gt;&lt;property id=&quot;20148&quot; value=&quot;5&quot;/&gt;&lt;property id=&quot;20300&quot; value=&quot;Slide 56&quot;/&gt;&lt;property id=&quot;20307&quot; value=&quot;376&quot;/&gt;&lt;/object&gt;&lt;object type=&quot;3&quot; unique_id=&quot;24323&quot;&gt;&lt;property id=&quot;20148&quot; value=&quot;5&quot;/&gt;&lt;property id=&quot;20300&quot; value=&quot;Slide 57&quot;/&gt;&lt;property id=&quot;20307&quot; value=&quot;377&quot;/&gt;&lt;/object&gt;&lt;object type=&quot;3&quot; unique_id=&quot;24324&quot;&gt;&lt;property id=&quot;20148&quot; value=&quot;5&quot;/&gt;&lt;property id=&quot;20300&quot; value=&quot;Slide 45&quot;/&gt;&lt;property id=&quot;20307&quot; value=&quot;357&quot;/&gt;&lt;/object&gt;&lt;object type=&quot;3&quot; unique_id=&quot;24325&quot;&gt;&lt;property id=&quot;20148&quot; value=&quot;5&quot;/&gt;&lt;property id=&quot;20300&quot; value=&quot;Slide 77 - &amp;quot;Une comparaison&amp;quot;&quot;/&gt;&lt;property id=&quot;20307&quot; value=&quot;349&quot;/&gt;&lt;/object&gt;&lt;object type=&quot;3&quot; unique_id=&quot;24326&quot;&gt;&lt;property id=&quot;20148&quot; value=&quot;5&quot;/&gt;&lt;property id=&quot;20300&quot; value=&quot;Slide 74 - &amp;quot;3.7 travailler le projet&amp;quot;&quot;/&gt;&lt;property id=&quot;20307&quot; value=&quot;363&quot;/&gt;&lt;/object&gt;&lt;object type=&quot;3&quot; unique_id=&quot;24327&quot;&gt;&lt;property id=&quot;20148&quot; value=&quot;5&quot;/&gt;&lt;property id=&quot;20300&quot; value=&quot;Slide 58&quot;/&gt;&lt;property id=&quot;20307&quot; value=&quot;364&quot;/&gt;&lt;/object&gt;&lt;object type=&quot;3&quot; unique_id=&quot;24329&quot;&gt;&lt;property id=&quot;20148&quot; value=&quot;5&quot;/&gt;&lt;property id=&quot;20300&quot; value=&quot;Slide 60&quot;/&gt;&lt;property id=&quot;20307&quot; value=&quot;382&quot;/&gt;&lt;/object&gt;&lt;object type=&quot;3&quot; unique_id=&quot;24331&quot;&gt;&lt;property id=&quot;20148&quot; value=&quot;5&quot;/&gt;&lt;property id=&quot;20300&quot; value=&quot;Slide 61&quot;/&gt;&lt;property id=&quot;20307&quot; value=&quot;365&quot;/&gt;&lt;/object&gt;&lt;object type=&quot;3&quot; unique_id=&quot;24332&quot;&gt;&lt;property id=&quot;20148&quot; value=&quot;5&quot;/&gt;&lt;property id=&quot;20300&quot; value=&quot;Slide 62&quot;/&gt;&lt;property id=&quot;20307&quot; value=&quot;411&quot;/&gt;&lt;/object&gt;&lt;object type=&quot;3&quot; unique_id=&quot;24333&quot;&gt;&lt;property id=&quot;20148&quot; value=&quot;5&quot;/&gt;&lt;property id=&quot;20300&quot; value=&quot;Slide 63&quot;/&gt;&lt;property id=&quot;20307&quot; value=&quot;412&quot;/&gt;&lt;/object&gt;&lt;object type=&quot;3&quot; unique_id=&quot;24334&quot;&gt;&lt;property id=&quot;20148&quot; value=&quot;5&quot;/&gt;&lt;property id=&quot;20300&quot; value=&quot;Slide 76&quot;/&gt;&lt;property id=&quot;20307&quot; value=&quot;375&quot;/&gt;&lt;/object&gt;&lt;object type=&quot;3&quot; unique_id=&quot;27431&quot;&gt;&lt;property id=&quot;20148&quot; value=&quot;5&quot;/&gt;&lt;property id=&quot;20300&quot; value=&quot;Slide 10 - &amp;quot;3.1 L’ordre du jour  Le canada dans les années 1920 &amp;quot;&quot;/&gt;&lt;property id=&quot;20307&quot; value=&quot;414&quot;/&gt;&lt;/object&gt;&lt;object type=&quot;3&quot; unique_id=&quot;28643&quot;&gt;&lt;property id=&quot;20148&quot; value=&quot;5&quot;/&gt;&lt;property id=&quot;20300&quot; value=&quot;Slide 14 - &amp;quot;3.1 L’ordre du jour  Le Canada et l’autonomie&amp;quot;&quot;/&gt;&lt;property id=&quot;20307&quot; value=&quot;415&quot;/&gt;&lt;/object&gt;&lt;object type=&quot;3&quot; unique_id=&quot;29030&quot;&gt;&lt;property id=&quot;20148&quot; value=&quot;5&quot;/&gt;&lt;property id=&quot;20300&quot; value=&quot;Slide 15 - &amp;quot;La révision – les années folles&amp;quot;&quot;/&gt;&lt;property id=&quot;20307&quot; value=&quot;416&quot;/&gt;&lt;/object&gt;&lt;object type=&quot;3&quot; unique_id=&quot;29032&quot;&gt;&lt;property id=&quot;20148&quot; value=&quot;5&quot;/&gt;&lt;property id=&quot;20300&quot; value=&quot;Slide 21 - &amp;quot;3.5 la révision et projet&amp;quot;&quot;/&gt;&lt;property id=&quot;20307&quot; value=&quot;417&quot;/&gt;&lt;/object&gt;&lt;object type=&quot;3&quot; unique_id=&quot;29034&quot;&gt;&lt;property id=&quot;20148&quot; value=&quot;5&quot;/&gt;&lt;property id=&quot;20300&quot; value=&quot;Slide 22&quot;/&gt;&lt;property id=&quot;20307&quot; value=&quot;423&quot;/&gt;&lt;/object&gt;&lt;object type=&quot;3&quot; unique_id=&quot;29035&quot;&gt;&lt;property id=&quot;20148&quot; value=&quot;5&quot;/&gt;&lt;property id=&quot;20300&quot; value=&quot;Slide 23&quot;/&gt;&lt;property id=&quot;20307&quot; value=&quot;424&quot;/&gt;&lt;/object&gt;&lt;object type=&quot;3&quot; unique_id=&quot;29036&quot;&gt;&lt;property id=&quot;20148&quot; value=&quot;5&quot;/&gt;&lt;property id=&quot;20300&quot; value=&quot;Slide 24&quot;/&gt;&lt;property id=&quot;20307&quot; value=&quot;420&quot;/&gt;&lt;/object&gt;&lt;object type=&quot;3&quot; unique_id=&quot;29037&quot;&gt;&lt;property id=&quot;20148&quot; value=&quot;5&quot;/&gt;&lt;property id=&quot;20300&quot; value=&quot;Slide 25&quot;/&gt;&lt;property id=&quot;20307&quot; value=&quot;421&quot;/&gt;&lt;/object&gt;&lt;object type=&quot;3&quot; unique_id=&quot;29038&quot;&gt;&lt;property id=&quot;20148&quot; value=&quot;5&quot;/&gt;&lt;property id=&quot;20300&quot; value=&quot;Slide 26&quot;/&gt;&lt;property id=&quot;20307&quot; value=&quot;422&quot;/&gt;&lt;/object&gt;&lt;object type=&quot;3&quot; unique_id=&quot;29039&quot;&gt;&lt;property id=&quot;20148&quot; value=&quot;5&quot;/&gt;&lt;property id=&quot;20300&quot; value=&quot;Slide 27&quot;/&gt;&lt;property id=&quot;20307&quot; value=&quot;418&quot;/&gt;&lt;/object&gt;&lt;object type=&quot;3&quot; unique_id=&quot;29871&quot;&gt;&lt;property id=&quot;20148&quot; value=&quot;5&quot;/&gt;&lt;property id=&quot;20300&quot; value=&quot;Slide 32&quot;/&gt;&lt;property id=&quot;20307&quot; value=&quot;425&quot;/&gt;&lt;/object&gt;&lt;object type=&quot;3&quot; unique_id=&quot;30080&quot;&gt;&lt;property id=&quot;20148&quot; value=&quot;5&quot;/&gt;&lt;property id=&quot;20300&quot; value=&quot;Slide 39 - &amp;quot;Le Mardi Noire&amp;quot;&quot;/&gt;&lt;property id=&quot;20307&quot; value=&quot;426&quot;/&gt;&lt;/object&gt;&lt;object type=&quot;3&quot; unique_id=&quot;32178&quot;&gt;&lt;property id=&quot;20148&quot; value=&quot;5&quot;/&gt;&lt;property id=&quot;20300&quot; value=&quot;Slide 59&quot;/&gt;&lt;property id=&quot;20307&quot; value=&quot;427&quot;/&gt;&lt;/object&gt;&lt;object type=&quot;3&quot; unique_id=&quot;32179&quot;&gt;&lt;property id=&quot;20148&quot; value=&quot;5&quot;/&gt;&lt;property id=&quot;20300&quot; value=&quot;Slide 64&quot;/&gt;&lt;property id=&quot;20307&quot; value=&quot;428&quot;/&gt;&lt;/object&gt;&lt;object type=&quot;3&quot; unique_id=&quot;32180&quot;&gt;&lt;property id=&quot;20148&quot; value=&quot;5&quot;/&gt;&lt;property id=&quot;20300&quot; value=&quot;Slide 65&quot;/&gt;&lt;property id=&quot;20307&quot; value=&quot;429&quot;/&gt;&lt;/object&gt;&lt;object type=&quot;3&quot; unique_id=&quot;32181&quot;&gt;&lt;property id=&quot;20148&quot; value=&quot;5&quot;/&gt;&lt;property id=&quot;20300&quot; value=&quot;Slide 66&quot;/&gt;&lt;property id=&quot;20307&quot; value=&quot;430&quot;/&gt;&lt;/object&gt;&lt;object type=&quot;3&quot; unique_id=&quot;32182&quot;&gt;&lt;property id=&quot;20148&quot; value=&quot;5&quot;/&gt;&lt;property id=&quot;20300&quot; value=&quot;Slide 67&quot;/&gt;&lt;property id=&quot;20307&quot; value=&quot;431&quot;/&gt;&lt;/object&gt;&lt;object type=&quot;3&quot; unique_id=&quot;32183&quot;&gt;&lt;property id=&quot;20148&quot; value=&quot;5&quot;/&gt;&lt;property id=&quot;20300&quot; value=&quot;Slide 68&quot;/&gt;&lt;property id=&quot;20307&quot; value=&quot;432&quot;/&gt;&lt;/object&gt;&lt;object type=&quot;3&quot; unique_id=&quot;32184&quot;&gt;&lt;property id=&quot;20148&quot; value=&quot;5&quot;/&gt;&lt;property id=&quot;20300&quot; value=&quot;Slide 69&quot;/&gt;&lt;property id=&quot;20307&quot; value=&quot;433&quot;/&gt;&lt;/object&gt;&lt;object type=&quot;3&quot; unique_id=&quot;32185&quot;&gt;&lt;property id=&quot;20148&quot; value=&quot;5&quot;/&gt;&lt;property id=&quot;20300&quot; value=&quot;Slide 70&quot;/&gt;&lt;property id=&quot;20307&quot; value=&quot;434&quot;/&gt;&lt;/object&gt;&lt;object type=&quot;3&quot; unique_id=&quot;32186&quot;&gt;&lt;property id=&quot;20148&quot; value=&quot;5&quot;/&gt;&lt;property id=&quot;20300&quot; value=&quot;Slide 71&quot;/&gt;&lt;property id=&quot;20307&quot; value=&quot;435&quot;/&gt;&lt;/object&gt;&lt;object type=&quot;3&quot; unique_id=&quot;32187&quot;&gt;&lt;property id=&quot;20148&quot; value=&quot;5&quot;/&gt;&lt;property id=&quot;20300&quot; value=&quot;Slide 72&quot;/&gt;&lt;property id=&quot;20307&quot; value=&quot;436&quot;/&gt;&lt;/object&gt;&lt;object type=&quot;3&quot; unique_id=&quot;32569&quot;&gt;&lt;property id=&quot;20148&quot; value=&quot;5&quot;/&gt;&lt;property id=&quot;20300&quot; value=&quot;Slide 73 - &amp;quot;Les questions à répondre (25)&amp;quot;&quot;/&gt;&lt;property id=&quot;20307&quot; value=&quot;437&quot;/&gt;&lt;/object&gt;&lt;object type=&quot;3&quot; unique_id=&quot;32571&quot;&gt;&lt;property id=&quot;20148&quot; value=&quot;5&quot;/&gt;&lt;property id=&quot;20300&quot; value=&quot;Slide 47 - &amp;quot;Agnes Macphail&amp;quot;&quot;/&gt;&lt;property id=&quot;20307&quot; value=&quot;438&quot;/&gt;&lt;/object&gt;&lt;object type=&quot;3&quot; unique_id=&quot;32807&quot;&gt;&lt;property id=&quot;20148&quot; value=&quot;5&quot;/&gt;&lt;property id=&quot;20300&quot; value=&quot;Slide 75 - &amp;quot;3.7 le révision et projet&amp;quot;&quot;/&gt;&lt;property id=&quot;20307&quot; value=&quot;439&quot;/&gt;&lt;/object&gt;&lt;/object&gt;&lt;object type=&quot;8&quot; unique_id=&quot;2439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52187</TotalTime>
  <Words>2173</Words>
  <Application>Microsoft Office PowerPoint</Application>
  <PresentationFormat>On-screen Show (4:3)</PresentationFormat>
  <Paragraphs>303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Georgia</vt:lpstr>
      <vt:lpstr>Trebuchet MS</vt:lpstr>
      <vt:lpstr>Wingdings</vt:lpstr>
      <vt:lpstr>Wingdings 2</vt:lpstr>
      <vt:lpstr>Urban</vt:lpstr>
      <vt:lpstr>PowerPoint Presentation</vt:lpstr>
      <vt:lpstr>PowerPoint Presentation</vt:lpstr>
      <vt:lpstr>La culture des années 1920s (3 pts chaque)</vt:lpstr>
      <vt:lpstr>Les mots à discuter</vt:lpstr>
      <vt:lpstr>PowerPoint Presentation</vt:lpstr>
      <vt:lpstr>PowerPoint Presentation</vt:lpstr>
      <vt:lpstr>Le Krach boursier </vt:lpstr>
      <vt:lpstr>M.    D   É  P   R  E  S   S</vt:lpstr>
      <vt:lpstr>Une économie mixte</vt:lpstr>
      <vt:lpstr>PowerPoint Presentation</vt:lpstr>
      <vt:lpstr>PowerPoint Presentation</vt:lpstr>
      <vt:lpstr>Surproduction</vt:lpstr>
      <vt:lpstr>Exportation</vt:lpstr>
      <vt:lpstr>PowerPoint Presentation</vt:lpstr>
      <vt:lpstr>Protectionnisme</vt:lpstr>
      <vt:lpstr>La dette de la PGM</vt:lpstr>
      <vt:lpstr>Spéculations – sautez à la spéculation</vt:lpstr>
      <vt:lpstr>Le Mardi Noire</vt:lpstr>
      <vt:lpstr>Récession au lieu de la spéculation – le chômage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The World of 1919</dc:title>
  <dc:creator>SD23User</dc:creator>
  <cp:lastModifiedBy>Joanne Stewart</cp:lastModifiedBy>
  <cp:revision>822</cp:revision>
  <cp:lastPrinted>2015-11-03T18:23:12Z</cp:lastPrinted>
  <dcterms:created xsi:type="dcterms:W3CDTF">2009-07-22T07:29:13Z</dcterms:created>
  <dcterms:modified xsi:type="dcterms:W3CDTF">2019-11-22T18:55:00Z</dcterms:modified>
</cp:coreProperties>
</file>